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53"/>
  </p:notesMasterIdLst>
  <p:handoutMasterIdLst>
    <p:handoutMasterId r:id="rId54"/>
  </p:handoutMasterIdLst>
  <p:sldIdLst>
    <p:sldId id="579" r:id="rId2"/>
    <p:sldId id="569" r:id="rId3"/>
    <p:sldId id="557" r:id="rId4"/>
    <p:sldId id="622" r:id="rId5"/>
    <p:sldId id="623" r:id="rId6"/>
    <p:sldId id="563" r:id="rId7"/>
    <p:sldId id="599" r:id="rId8"/>
    <p:sldId id="591" r:id="rId9"/>
    <p:sldId id="600" r:id="rId10"/>
    <p:sldId id="586" r:id="rId11"/>
    <p:sldId id="571" r:id="rId12"/>
    <p:sldId id="587" r:id="rId13"/>
    <p:sldId id="601" r:id="rId14"/>
    <p:sldId id="588" r:id="rId15"/>
    <p:sldId id="602" r:id="rId16"/>
    <p:sldId id="589" r:id="rId17"/>
    <p:sldId id="603" r:id="rId18"/>
    <p:sldId id="590" r:id="rId19"/>
    <p:sldId id="560" r:id="rId20"/>
    <p:sldId id="576" r:id="rId21"/>
    <p:sldId id="580" r:id="rId22"/>
    <p:sldId id="597" r:id="rId23"/>
    <p:sldId id="605" r:id="rId24"/>
    <p:sldId id="604" r:id="rId25"/>
    <p:sldId id="611" r:id="rId26"/>
    <p:sldId id="608" r:id="rId27"/>
    <p:sldId id="610" r:id="rId28"/>
    <p:sldId id="625" r:id="rId29"/>
    <p:sldId id="612" r:id="rId30"/>
    <p:sldId id="613" r:id="rId31"/>
    <p:sldId id="615" r:id="rId32"/>
    <p:sldId id="614" r:id="rId33"/>
    <p:sldId id="616" r:id="rId34"/>
    <p:sldId id="618" r:id="rId35"/>
    <p:sldId id="619" r:id="rId36"/>
    <p:sldId id="620" r:id="rId37"/>
    <p:sldId id="598" r:id="rId38"/>
    <p:sldId id="630" r:id="rId39"/>
    <p:sldId id="621" r:id="rId40"/>
    <p:sldId id="627" r:id="rId41"/>
    <p:sldId id="593" r:id="rId42"/>
    <p:sldId id="298" r:id="rId43"/>
    <p:sldId id="547" r:id="rId44"/>
    <p:sldId id="570" r:id="rId45"/>
    <p:sldId id="551" r:id="rId46"/>
    <p:sldId id="484" r:id="rId47"/>
    <p:sldId id="549" r:id="rId48"/>
    <p:sldId id="566" r:id="rId49"/>
    <p:sldId id="561" r:id="rId50"/>
    <p:sldId id="567" r:id="rId51"/>
    <p:sldId id="562" r:id="rId52"/>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79"/>
            <p14:sldId id="569"/>
            <p14:sldId id="557"/>
            <p14:sldId id="622"/>
            <p14:sldId id="623"/>
            <p14:sldId id="563"/>
            <p14:sldId id="599"/>
            <p14:sldId id="591"/>
            <p14:sldId id="600"/>
            <p14:sldId id="586"/>
            <p14:sldId id="571"/>
            <p14:sldId id="587"/>
            <p14:sldId id="601"/>
            <p14:sldId id="588"/>
            <p14:sldId id="602"/>
            <p14:sldId id="589"/>
            <p14:sldId id="603"/>
            <p14:sldId id="590"/>
            <p14:sldId id="560"/>
            <p14:sldId id="576"/>
            <p14:sldId id="580"/>
            <p14:sldId id="597"/>
            <p14:sldId id="605"/>
            <p14:sldId id="604"/>
            <p14:sldId id="611"/>
            <p14:sldId id="608"/>
            <p14:sldId id="610"/>
            <p14:sldId id="625"/>
            <p14:sldId id="612"/>
            <p14:sldId id="613"/>
            <p14:sldId id="615"/>
            <p14:sldId id="614"/>
            <p14:sldId id="616"/>
            <p14:sldId id="618"/>
            <p14:sldId id="619"/>
            <p14:sldId id="620"/>
            <p14:sldId id="598"/>
            <p14:sldId id="630"/>
            <p14:sldId id="621"/>
            <p14:sldId id="627"/>
            <p14:sldId id="593"/>
            <p14:sldId id="298"/>
            <p14:sldId id="547"/>
            <p14:sldId id="570"/>
            <p14:sldId id="551"/>
            <p14:sldId id="484"/>
            <p14:sldId id="549"/>
            <p14:sldId id="566"/>
            <p14:sldId id="561"/>
            <p14:sldId id="567"/>
            <p14:sldId id="56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ECC00"/>
    <a:srgbClr val="FFFF00"/>
    <a:srgbClr val="800080"/>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47" autoAdjust="0"/>
    <p:restoredTop sz="91836" autoAdjust="0"/>
  </p:normalViewPr>
  <p:slideViewPr>
    <p:cSldViewPr>
      <p:cViewPr varScale="1">
        <p:scale>
          <a:sx n="135" d="100"/>
          <a:sy n="135" d="100"/>
        </p:scale>
        <p:origin x="600" y="1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8/8/24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341045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18</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38</a:t>
            </a:fld>
            <a:endParaRPr lang="en-US"/>
          </a:p>
        </p:txBody>
      </p:sp>
    </p:spTree>
    <p:extLst>
      <p:ext uri="{BB962C8B-B14F-4D97-AF65-F5344CB8AC3E}">
        <p14:creationId xmlns:p14="http://schemas.microsoft.com/office/powerpoint/2010/main" val="2017389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46</a:t>
            </a:fld>
            <a:endParaRPr lang="en-US"/>
          </a:p>
        </p:txBody>
      </p:sp>
    </p:spTree>
    <p:extLst>
      <p:ext uri="{BB962C8B-B14F-4D97-AF65-F5344CB8AC3E}">
        <p14:creationId xmlns:p14="http://schemas.microsoft.com/office/powerpoint/2010/main" val="229535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63352" y="5782088"/>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 &amp; </a:t>
            </a:r>
            <a:r>
              <a:rPr lang="en-GB" sz="2800" dirty="0" err="1"/>
              <a:t>Verjinia</a:t>
            </a:r>
            <a:r>
              <a:rPr lang="en-GB" sz="2800" dirty="0"/>
              <a:t> </a:t>
            </a:r>
            <a:r>
              <a:rPr lang="en-GB" sz="2800" dirty="0" err="1"/>
              <a:t>Metodieva</a:t>
            </a:r>
            <a:endParaRPr lang="en-GB" sz="2800" dirty="0"/>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1</a:t>
            </a:fld>
            <a:endParaRPr lang="en-US"/>
          </a:p>
        </p:txBody>
      </p:sp>
    </p:spTree>
    <p:extLst>
      <p:ext uri="{BB962C8B-B14F-4D97-AF65-F5344CB8AC3E}">
        <p14:creationId xmlns:p14="http://schemas.microsoft.com/office/powerpoint/2010/main" val="4061990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
        <p:nvSpPr>
          <p:cNvPr id="2" name="TextBox 1">
            <a:extLst>
              <a:ext uri="{FF2B5EF4-FFF2-40B4-BE49-F238E27FC236}">
                <a16:creationId xmlns:a16="http://schemas.microsoft.com/office/drawing/2014/main" id="{83E10817-3D6B-065F-78BF-942F4AB7ACBB}"/>
              </a:ext>
            </a:extLst>
          </p:cNvPr>
          <p:cNvSpPr txBox="1"/>
          <p:nvPr/>
        </p:nvSpPr>
        <p:spPr>
          <a:xfrm>
            <a:off x="1055440" y="1162488"/>
            <a:ext cx="3200400" cy="369332"/>
          </a:xfrm>
          <a:prstGeom prst="rect">
            <a:avLst/>
          </a:prstGeom>
          <a:solidFill>
            <a:srgbClr val="00B0F0"/>
          </a:solidFill>
        </p:spPr>
        <p:txBody>
          <a:bodyPr wrap="square" rtlCol="0">
            <a:spAutoFit/>
          </a:bodyPr>
          <a:lstStyle/>
          <a:p>
            <a:r>
              <a:rPr lang="en-CH" dirty="0"/>
              <a:t>VM: please work on this slide</a:t>
            </a:r>
          </a:p>
        </p:txBody>
      </p:sp>
    </p:spTree>
    <p:extLst>
      <p:ext uri="{BB962C8B-B14F-4D97-AF65-F5344CB8AC3E}">
        <p14:creationId xmlns:p14="http://schemas.microsoft.com/office/powerpoint/2010/main" val="2722568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7" name="TextBox 6">
            <a:extLst>
              <a:ext uri="{FF2B5EF4-FFF2-40B4-BE49-F238E27FC236}">
                <a16:creationId xmlns:a16="http://schemas.microsoft.com/office/drawing/2014/main" id="{197A23C7-3D9C-D0F5-FDD4-A15473CFE87A}"/>
              </a:ext>
            </a:extLst>
          </p:cNvPr>
          <p:cNvSpPr txBox="1"/>
          <p:nvPr/>
        </p:nvSpPr>
        <p:spPr>
          <a:xfrm>
            <a:off x="8400256" y="476672"/>
            <a:ext cx="1944216" cy="1200329"/>
          </a:xfrm>
          <a:prstGeom prst="rect">
            <a:avLst/>
          </a:prstGeom>
          <a:solidFill>
            <a:srgbClr val="FFFF00"/>
          </a:solidFill>
        </p:spPr>
        <p:txBody>
          <a:bodyPr wrap="square" rtlCol="0">
            <a:spAutoFit/>
          </a:bodyPr>
          <a:lstStyle/>
          <a:p>
            <a:r>
              <a:rPr lang="en-CH" dirty="0"/>
              <a:t>VM: should we have these slides as an interactive Jupyter notebook?</a:t>
            </a:r>
          </a:p>
        </p:txBody>
      </p:sp>
    </p:spTree>
    <p:extLst>
      <p:ext uri="{BB962C8B-B14F-4D97-AF65-F5344CB8AC3E}">
        <p14:creationId xmlns:p14="http://schemas.microsoft.com/office/powerpoint/2010/main" val="229033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12</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2x</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
        <p:nvSpPr>
          <p:cNvPr id="3" name="TextBox 2">
            <a:extLst>
              <a:ext uri="{FF2B5EF4-FFF2-40B4-BE49-F238E27FC236}">
                <a16:creationId xmlns:a16="http://schemas.microsoft.com/office/drawing/2014/main" id="{C803DE62-B71B-13AC-2E67-B0ABD0259144}"/>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4060096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523220"/>
          </a:xfrm>
          <a:prstGeom prst="rect">
            <a:avLst/>
          </a:prstGeom>
          <a:noFill/>
        </p:spPr>
        <p:txBody>
          <a:bodyPr wrap="square" rtlCol="0">
            <a:spAutoFit/>
          </a:bodyPr>
          <a:lstStyle/>
          <a:p>
            <a:r>
              <a:rPr lang="en-CH" sz="2800" dirty="0"/>
              <a:t>What is the big-O complexity of this implementation? </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
        <p:nvSpPr>
          <p:cNvPr id="7" name="TextBox 6">
            <a:extLst>
              <a:ext uri="{FF2B5EF4-FFF2-40B4-BE49-F238E27FC236}">
                <a16:creationId xmlns:a16="http://schemas.microsoft.com/office/drawing/2014/main" id="{01B8CF59-5A4A-0596-46D1-0D7674C21D99}"/>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pic>
        <p:nvPicPr>
          <p:cNvPr id="11" name="Picture 10">
            <a:extLst>
              <a:ext uri="{FF2B5EF4-FFF2-40B4-BE49-F238E27FC236}">
                <a16:creationId xmlns:a16="http://schemas.microsoft.com/office/drawing/2014/main" id="{E70B1209-C02C-7330-CE4C-ECBE39A3C602}"/>
              </a:ext>
            </a:extLst>
          </p:cNvPr>
          <p:cNvPicPr>
            <a:picLocks noChangeAspect="1"/>
          </p:cNvPicPr>
          <p:nvPr/>
        </p:nvPicPr>
        <p:blipFill>
          <a:blip r:embed="rId3"/>
          <a:stretch>
            <a:fillRect/>
          </a:stretch>
        </p:blipFill>
        <p:spPr>
          <a:xfrm>
            <a:off x="4064604" y="1916832"/>
            <a:ext cx="5549900" cy="546100"/>
          </a:xfrm>
          <a:prstGeom prst="rect">
            <a:avLst/>
          </a:prstGeom>
        </p:spPr>
      </p:pic>
    </p:spTree>
    <p:extLst>
      <p:ext uri="{BB962C8B-B14F-4D97-AF65-F5344CB8AC3E}">
        <p14:creationId xmlns:p14="http://schemas.microsoft.com/office/powerpoint/2010/main" val="1487284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400110"/>
          </a:xfrm>
          <a:prstGeom prst="rect">
            <a:avLst/>
          </a:prstGeom>
          <a:noFill/>
        </p:spPr>
        <p:txBody>
          <a:bodyPr wrap="square" rtlCol="0">
            <a:spAutoFit/>
          </a:bodyPr>
          <a:lstStyle/>
          <a:p>
            <a:r>
              <a:rPr lang="en-CH" sz="2000" dirty="0"/>
              <a:t>What is the big-O complexity of this implementation? </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844932"/>
            <a:ext cx="9721080" cy="1938992"/>
          </a:xfrm>
          <a:prstGeom prst="rect">
            <a:avLst/>
          </a:prstGeom>
          <a:noFill/>
        </p:spPr>
        <p:txBody>
          <a:bodyPr wrap="square" rtlCol="0">
            <a:spAutoFit/>
          </a:bodyPr>
          <a:lstStyle/>
          <a:p>
            <a:r>
              <a:rPr lang="en-CH" sz="2000" dirty="0"/>
              <a:t>What is the big-O complexity of this implementation? </a:t>
            </a:r>
          </a:p>
          <a:p>
            <a:r>
              <a:rPr lang="en-US" sz="2000" dirty="0"/>
              <a:t>transforming one list to set  + 1 for loop  = 2 * n ~  O(n)</a:t>
            </a:r>
          </a:p>
          <a:p>
            <a:endParaRPr lang="en-US" sz="2000" dirty="0"/>
          </a:p>
          <a:p>
            <a:r>
              <a:rPr lang="en-CH" sz="2000" dirty="0"/>
              <a:t>It’s the exact same code as for lists, but now looking up an element in sets </a:t>
            </a:r>
            <a:br>
              <a:rPr lang="en-CH" sz="2000" dirty="0"/>
            </a:br>
            <a:r>
              <a:rPr lang="en-CH" sz="2000" dirty="0"/>
              <a:t>(</a:t>
            </a:r>
            <a:r>
              <a:rPr lang="en-CH" sz="2000" dirty="0">
                <a:latin typeface="Consolas" panose="020B0609020204030204" pitchFamily="49" charset="0"/>
                <a:cs typeface="Consolas" panose="020B0609020204030204" pitchFamily="49" charset="0"/>
              </a:rPr>
              <a:t>if w in words2</a:t>
            </a:r>
            <a:r>
              <a:rPr lang="en-CH" sz="2000" dirty="0"/>
              <a:t>) takes constant time!</a:t>
            </a:r>
            <a:endParaRPr lang="en-US" sz="2000" dirty="0"/>
          </a:p>
          <a:p>
            <a:r>
              <a:rPr lang="en-US" sz="2000" dirty="0"/>
              <a:t>How could you have known that set lookup is fast? Learning about data structures!</a:t>
            </a:r>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a:blip r:embed="rId2"/>
          <a:stretch>
            <a:fillRect/>
          </a:stretch>
        </p:blipFill>
        <p:spPr>
          <a:xfrm>
            <a:off x="1415480" y="1484784"/>
            <a:ext cx="6261100" cy="2095500"/>
          </a:xfrm>
          <a:prstGeom prst="rect">
            <a:avLst/>
          </a:prstGeom>
        </p:spPr>
      </p:pic>
      <p:sp>
        <p:nvSpPr>
          <p:cNvPr id="3" name="TextBox 2">
            <a:extLst>
              <a:ext uri="{FF2B5EF4-FFF2-40B4-BE49-F238E27FC236}">
                <a16:creationId xmlns:a16="http://schemas.microsoft.com/office/drawing/2014/main" id="{56E3A97D-F47D-807F-542B-283FD47C9697}"/>
              </a:ext>
            </a:extLst>
          </p:cNvPr>
          <p:cNvSpPr txBox="1"/>
          <p:nvPr/>
        </p:nvSpPr>
        <p:spPr>
          <a:xfrm>
            <a:off x="8184651" y="4674819"/>
            <a:ext cx="3200400" cy="646331"/>
          </a:xfrm>
          <a:prstGeom prst="rect">
            <a:avLst/>
          </a:prstGeom>
          <a:solidFill>
            <a:srgbClr val="00B0F0"/>
          </a:solidFill>
        </p:spPr>
        <p:txBody>
          <a:bodyPr wrap="square" rtlCol="0">
            <a:spAutoFit/>
          </a:bodyPr>
          <a:lstStyle/>
          <a:p>
            <a:r>
              <a:rPr lang="en-CH" dirty="0"/>
              <a:t>VM : FORMAT FORMULAS so that they are easier to read</a:t>
            </a:r>
          </a:p>
        </p:txBody>
      </p:sp>
    </p:spTree>
    <p:extLst>
      <p:ext uri="{BB962C8B-B14F-4D97-AF65-F5344CB8AC3E}">
        <p14:creationId xmlns:p14="http://schemas.microsoft.com/office/powerpoint/2010/main" val="1941850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914207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7" name="TextBox 6">
            <a:extLst>
              <a:ext uri="{FF2B5EF4-FFF2-40B4-BE49-F238E27FC236}">
                <a16:creationId xmlns:a16="http://schemas.microsoft.com/office/drawing/2014/main" id="{019D4A86-09DC-D6E8-974D-AD6772DEEB4A}"/>
              </a:ext>
            </a:extLst>
          </p:cNvPr>
          <p:cNvSpPr txBox="1"/>
          <p:nvPr/>
        </p:nvSpPr>
        <p:spPr>
          <a:xfrm>
            <a:off x="7248128" y="1161618"/>
            <a:ext cx="3096344" cy="923330"/>
          </a:xfrm>
          <a:prstGeom prst="rect">
            <a:avLst/>
          </a:prstGeom>
          <a:solidFill>
            <a:srgbClr val="00B0F0"/>
          </a:solidFill>
        </p:spPr>
        <p:txBody>
          <a:bodyPr wrap="square" rtlCol="0">
            <a:spAutoFit/>
          </a:bodyPr>
          <a:lstStyle/>
          <a:p>
            <a:r>
              <a:rPr lang="en-CH" dirty="0"/>
              <a:t>VM: THIS MIGHT BE TOO DIFFICULT, we need to find another one</a:t>
            </a:r>
          </a:p>
        </p:txBody>
      </p:sp>
    </p:spTree>
    <p:extLst>
      <p:ext uri="{BB962C8B-B14F-4D97-AF65-F5344CB8AC3E}">
        <p14:creationId xmlns:p14="http://schemas.microsoft.com/office/powerpoint/2010/main" val="241310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245102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a:t>
            </a:r>
            <a:br>
              <a:rPr lang="en-CH" dirty="0"/>
            </a:br>
            <a:r>
              <a:rPr lang="en-CH" b="1" dirty="0"/>
              <a:t>the array</a:t>
            </a:r>
          </a:p>
          <a:p>
            <a:endParaRPr lang="en-CH" dirty="0"/>
          </a:p>
          <a:p>
            <a:endParaRPr lang="en-CH" dirty="0"/>
          </a:p>
          <a:p>
            <a:endParaRPr lang="en-CH" dirty="0"/>
          </a:p>
          <a:p>
            <a:endParaRPr lang="en-CH" dirty="0"/>
          </a:p>
          <a:p>
            <a:r>
              <a:rPr lang="en-CH" dirty="0"/>
              <a:t>An array could be represented as a list-of-lists. </a:t>
            </a:r>
          </a:p>
          <a:p>
            <a:r>
              <a:rPr lang="en-CH" dirty="0"/>
              <a:t>Thinking back to Tiziano’s class, why are NumPy arrays better than a list-of-lists?</a:t>
            </a:r>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8" name="TextBox 7">
            <a:extLst>
              <a:ext uri="{FF2B5EF4-FFF2-40B4-BE49-F238E27FC236}">
                <a16:creationId xmlns:a16="http://schemas.microsoft.com/office/drawing/2014/main" id="{AFF3B12A-21CC-F3B3-E2CE-FFC1D9026ACD}"/>
              </a:ext>
            </a:extLst>
          </p:cNvPr>
          <p:cNvSpPr txBox="1"/>
          <p:nvPr/>
        </p:nvSpPr>
        <p:spPr>
          <a:xfrm>
            <a:off x="2531604" y="2951946"/>
            <a:ext cx="7128792" cy="954107"/>
          </a:xfrm>
          <a:prstGeom prst="rect">
            <a:avLst/>
          </a:prstGeom>
          <a:solidFill>
            <a:schemeClr val="accent6">
              <a:lumMod val="20000"/>
              <a:lumOff val="80000"/>
            </a:schemeClr>
          </a:solidFill>
        </p:spPr>
        <p:txBody>
          <a:bodyPr wrap="square">
            <a:spAutoFit/>
          </a:bodyPr>
          <a:lstStyle/>
          <a:p>
            <a:pPr algn="ctr"/>
            <a:r>
              <a:rPr lang="en-CH" sz="2800" dirty="0"/>
              <a:t>An array is a regular, N-dimensional grid of data of the same type, typically numerical data</a:t>
            </a:r>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75269-250F-CA77-A77A-988130C51E8C}"/>
              </a:ext>
            </a:extLst>
          </p:cNvPr>
          <p:cNvSpPr>
            <a:spLocks noGrp="1"/>
          </p:cNvSpPr>
          <p:nvPr>
            <p:ph type="title"/>
          </p:nvPr>
        </p:nvSpPr>
        <p:spPr/>
        <p:txBody>
          <a:bodyPr/>
          <a:lstStyle/>
          <a:p>
            <a:r>
              <a:rPr lang="en-CH" dirty="0"/>
              <a:t>Why are NumPy arrays efficient? </a:t>
            </a:r>
          </a:p>
        </p:txBody>
      </p:sp>
      <p:sp>
        <p:nvSpPr>
          <p:cNvPr id="3" name="Content Placeholder 2">
            <a:extLst>
              <a:ext uri="{FF2B5EF4-FFF2-40B4-BE49-F238E27FC236}">
                <a16:creationId xmlns:a16="http://schemas.microsoft.com/office/drawing/2014/main" id="{915C1076-D34C-4F4C-D69C-2AF0000EBE48}"/>
              </a:ext>
            </a:extLst>
          </p:cNvPr>
          <p:cNvSpPr>
            <a:spLocks noGrp="1"/>
          </p:cNvSpPr>
          <p:nvPr>
            <p:ph idx="1"/>
          </p:nvPr>
        </p:nvSpPr>
        <p:spPr/>
        <p:txBody>
          <a:bodyPr/>
          <a:lstStyle/>
          <a:p>
            <a:pPr marL="457200" indent="-457200">
              <a:buAutoNum type="arabicParenR"/>
            </a:pPr>
            <a:r>
              <a:rPr lang="en-CH" b="1" dirty="0"/>
              <a:t>Memory efficient</a:t>
            </a:r>
            <a:r>
              <a:rPr lang="en-CH" dirty="0"/>
              <a:t>: The data occupies the minimum amount of memory required; some operations can be done without touching the memory at all!</a:t>
            </a:r>
          </a:p>
          <a:p>
            <a:pPr marL="457200" indent="-457200">
              <a:buAutoNum type="arabicParenR"/>
            </a:pPr>
            <a:r>
              <a:rPr lang="en-CH" b="1" dirty="0"/>
              <a:t>Fast</a:t>
            </a:r>
            <a:r>
              <a:rPr lang="en-CH" dirty="0"/>
              <a:t>: Many operations can be done very efficiently in C. For this to be useful, we need to avoid Python for-loops at all costs! We say we need to “vectorize” the code</a:t>
            </a:r>
          </a:p>
        </p:txBody>
      </p:sp>
      <p:sp>
        <p:nvSpPr>
          <p:cNvPr id="4" name="Date Placeholder 3">
            <a:extLst>
              <a:ext uri="{FF2B5EF4-FFF2-40B4-BE49-F238E27FC236}">
                <a16:creationId xmlns:a16="http://schemas.microsoft.com/office/drawing/2014/main" id="{2247E61D-1AE6-D55D-6EE0-7758D3C3924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D6907C3-4A93-3DA8-17F8-4F4BCC84CE0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33B74BF-43FF-BAAE-4D35-FA511B15794B}"/>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2138694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memory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5208740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6873692" y="703545"/>
            <a:ext cx="2376264" cy="1200329"/>
          </a:xfrm>
          <a:prstGeom prst="rect">
            <a:avLst/>
          </a:prstGeom>
          <a:solidFill>
            <a:schemeClr val="accent6">
              <a:lumMod val="20000"/>
              <a:lumOff val="80000"/>
            </a:schemeClr>
          </a:solidFill>
        </p:spPr>
        <p:txBody>
          <a:bodyPr wrap="square" rtlCol="0">
            <a:spAutoFit/>
          </a:bodyPr>
          <a:lstStyle/>
          <a:p>
            <a:pPr algn="ctr"/>
            <a:r>
              <a:rPr lang="en-CH" dirty="0"/>
              <a:t>The array data is stored in a contiguous memory block, using native data types</a:t>
            </a:r>
          </a:p>
        </p:txBody>
      </p:sp>
      <p:graphicFrame>
        <p:nvGraphicFramePr>
          <p:cNvPr id="15" name="Table 14">
            <a:extLst>
              <a:ext uri="{FF2B5EF4-FFF2-40B4-BE49-F238E27FC236}">
                <a16:creationId xmlns:a16="http://schemas.microsoft.com/office/drawing/2014/main" id="{6C027001-4640-7562-1B6A-6239F78D7C74}"/>
              </a:ext>
            </a:extLst>
          </p:cNvPr>
          <p:cNvGraphicFramePr>
            <a:graphicFrameLocks noGrp="1"/>
          </p:cNvGraphicFramePr>
          <p:nvPr>
            <p:extLst>
              <p:ext uri="{D42A27DB-BD31-4B8C-83A1-F6EECF244321}">
                <p14:modId xmlns:p14="http://schemas.microsoft.com/office/powerpoint/2010/main" val="4080791679"/>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6" name="TextBox 15">
            <a:extLst>
              <a:ext uri="{FF2B5EF4-FFF2-40B4-BE49-F238E27FC236}">
                <a16:creationId xmlns:a16="http://schemas.microsoft.com/office/drawing/2014/main" id="{637DD10C-3EC8-BB57-BACE-3BE7D2304643}"/>
              </a:ext>
            </a:extLst>
          </p:cNvPr>
          <p:cNvSpPr txBox="1"/>
          <p:nvPr/>
        </p:nvSpPr>
        <p:spPr>
          <a:xfrm>
            <a:off x="551384" y="1526188"/>
            <a:ext cx="1224136" cy="369332"/>
          </a:xfrm>
          <a:prstGeom prst="rect">
            <a:avLst/>
          </a:prstGeom>
          <a:noFill/>
        </p:spPr>
        <p:txBody>
          <a:bodyPr wrap="square" rtlCol="0">
            <a:spAutoFit/>
          </a:bodyPr>
          <a:lstStyle/>
          <a:p>
            <a:pPr algn="ctr"/>
            <a:r>
              <a:rPr lang="en-CH" dirty="0"/>
              <a:t>int64</a:t>
            </a:r>
          </a:p>
        </p:txBody>
      </p:sp>
      <p:sp>
        <p:nvSpPr>
          <p:cNvPr id="17" name="TextBox 16">
            <a:extLst>
              <a:ext uri="{FF2B5EF4-FFF2-40B4-BE49-F238E27FC236}">
                <a16:creationId xmlns:a16="http://schemas.microsoft.com/office/drawing/2014/main" id="{846DAE04-FE39-7DF4-73FA-EC0C30FC9EBB}"/>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915896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8" name="Table 7">
            <a:extLst>
              <a:ext uri="{FF2B5EF4-FFF2-40B4-BE49-F238E27FC236}">
                <a16:creationId xmlns:a16="http://schemas.microsoft.com/office/drawing/2014/main" id="{9F0F60CC-8EBA-1CC9-A423-8C5075CBA701}"/>
              </a:ext>
            </a:extLst>
          </p:cNvPr>
          <p:cNvGraphicFramePr>
            <a:graphicFrameLocks noGrp="1"/>
          </p:cNvGraphicFramePr>
          <p:nvPr>
            <p:extLst>
              <p:ext uri="{D42A27DB-BD31-4B8C-83A1-F6EECF244321}">
                <p14:modId xmlns:p14="http://schemas.microsoft.com/office/powerpoint/2010/main" val="996620606"/>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8" name="TextBox 17">
            <a:extLst>
              <a:ext uri="{FF2B5EF4-FFF2-40B4-BE49-F238E27FC236}">
                <a16:creationId xmlns:a16="http://schemas.microsoft.com/office/drawing/2014/main" id="{E70819C9-2FAC-62A5-32EF-EEB48037C60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800617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9" name="TextBox 8">
            <a:extLst>
              <a:ext uri="{FF2B5EF4-FFF2-40B4-BE49-F238E27FC236}">
                <a16:creationId xmlns:a16="http://schemas.microsoft.com/office/drawing/2014/main" id="{F04768E1-3389-FE24-343C-D1A5760ED79E}"/>
              </a:ext>
            </a:extLst>
          </p:cNvPr>
          <p:cNvSpPr txBox="1"/>
          <p:nvPr/>
        </p:nvSpPr>
        <p:spPr>
          <a:xfrm>
            <a:off x="7054027" y="816010"/>
            <a:ext cx="2376264" cy="923330"/>
          </a:xfrm>
          <a:prstGeom prst="rect">
            <a:avLst/>
          </a:prstGeom>
          <a:solidFill>
            <a:schemeClr val="accent6">
              <a:lumMod val="20000"/>
              <a:lumOff val="80000"/>
            </a:schemeClr>
          </a:solidFill>
        </p:spPr>
        <p:txBody>
          <a:bodyPr wrap="square" rtlCol="0">
            <a:spAutoFit/>
          </a:bodyPr>
          <a:lstStyle/>
          <a:p>
            <a:pPr algn="ctr"/>
            <a:r>
              <a:rPr lang="en-CH" dirty="0"/>
              <a:t>Metadata tells NumPy how to interpret the memory block</a:t>
            </a:r>
          </a:p>
        </p:txBody>
      </p:sp>
      <p:graphicFrame>
        <p:nvGraphicFramePr>
          <p:cNvPr id="10" name="Table 9">
            <a:extLst>
              <a:ext uri="{FF2B5EF4-FFF2-40B4-BE49-F238E27FC236}">
                <a16:creationId xmlns:a16="http://schemas.microsoft.com/office/drawing/2014/main" id="{5377BC9B-D5C4-51BB-634B-8AACCB3DB74D}"/>
              </a:ext>
            </a:extLst>
          </p:cNvPr>
          <p:cNvGraphicFramePr>
            <a:graphicFrameLocks noGrp="1"/>
          </p:cNvGraphicFramePr>
          <p:nvPr>
            <p:extLst>
              <p:ext uri="{D42A27DB-BD31-4B8C-83A1-F6EECF244321}">
                <p14:modId xmlns:p14="http://schemas.microsoft.com/office/powerpoint/2010/main" val="301124271"/>
              </p:ext>
            </p:extLst>
          </p:nvPr>
        </p:nvGraphicFramePr>
        <p:xfrm>
          <a:off x="911424" y="1052736"/>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38100" cap="flat" cmpd="sng" algn="ctr">
                      <a:solidFill>
                        <a:schemeClr val="accent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11" name="TextBox 10">
            <a:extLst>
              <a:ext uri="{FF2B5EF4-FFF2-40B4-BE49-F238E27FC236}">
                <a16:creationId xmlns:a16="http://schemas.microsoft.com/office/drawing/2014/main" id="{2631CD9A-523A-9094-3367-FF8159A176C9}"/>
              </a:ext>
            </a:extLst>
          </p:cNvPr>
          <p:cNvSpPr txBox="1"/>
          <p:nvPr/>
        </p:nvSpPr>
        <p:spPr>
          <a:xfrm>
            <a:off x="551384" y="1526188"/>
            <a:ext cx="1224136" cy="646331"/>
          </a:xfrm>
          <a:prstGeom prst="rect">
            <a:avLst/>
          </a:prstGeom>
          <a:noFill/>
        </p:spPr>
        <p:txBody>
          <a:bodyPr wrap="square" rtlCol="0">
            <a:spAutoFit/>
          </a:bodyPr>
          <a:lstStyle/>
          <a:p>
            <a:pPr algn="ctr"/>
            <a:r>
              <a:rPr lang="en-CH" dirty="0"/>
              <a:t>int64</a:t>
            </a:r>
          </a:p>
          <a:p>
            <a:pPr algn="ctr"/>
            <a:r>
              <a:rPr lang="en-CH" dirty="0"/>
              <a:t>8 bytes</a:t>
            </a:r>
          </a:p>
        </p:txBody>
      </p:sp>
      <p:graphicFrame>
        <p:nvGraphicFramePr>
          <p:cNvPr id="2" name="Table 1">
            <a:extLst>
              <a:ext uri="{FF2B5EF4-FFF2-40B4-BE49-F238E27FC236}">
                <a16:creationId xmlns:a16="http://schemas.microsoft.com/office/drawing/2014/main" id="{583B5EB4-6273-66D6-FC27-C21A9DFDAB0B}"/>
              </a:ext>
            </a:extLst>
          </p:cNvPr>
          <p:cNvGraphicFramePr>
            <a:graphicFrameLocks noGrp="1"/>
          </p:cNvGraphicFramePr>
          <p:nvPr>
            <p:extLst>
              <p:ext uri="{D42A27DB-BD31-4B8C-83A1-F6EECF244321}">
                <p14:modId xmlns:p14="http://schemas.microsoft.com/office/powerpoint/2010/main" val="2885164178"/>
              </p:ext>
            </p:extLst>
          </p:nvPr>
        </p:nvGraphicFramePr>
        <p:xfrm>
          <a:off x="2397783" y="3543200"/>
          <a:ext cx="3127896" cy="1587810"/>
        </p:xfrm>
        <a:graphic>
          <a:graphicData uri="http://schemas.openxmlformats.org/drawingml/2006/table">
            <a:tbl>
              <a:tblPr firstRow="1" bandRow="1">
                <a:tableStyleId>{5C22544A-7EE6-4342-B048-85BDC9FD1C3A}</a:tableStyleId>
              </a:tblPr>
              <a:tblGrid>
                <a:gridCol w="1563948">
                  <a:extLst>
                    <a:ext uri="{9D8B030D-6E8A-4147-A177-3AD203B41FA5}">
                      <a16:colId xmlns:a16="http://schemas.microsoft.com/office/drawing/2014/main" val="2080692857"/>
                    </a:ext>
                  </a:extLst>
                </a:gridCol>
                <a:gridCol w="1563948">
                  <a:extLst>
                    <a:ext uri="{9D8B030D-6E8A-4147-A177-3AD203B41FA5}">
                      <a16:colId xmlns:a16="http://schemas.microsoft.com/office/drawing/2014/main" val="1812720496"/>
                    </a:ext>
                  </a:extLst>
                </a:gridCol>
              </a:tblGrid>
              <a:tr h="401758">
                <a:tc>
                  <a:txBody>
                    <a:bodyPr/>
                    <a:lstStyle/>
                    <a:p>
                      <a:r>
                        <a:rPr lang="en-CH"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401758">
                <a:tc>
                  <a:txBody>
                    <a:bodyPr/>
                    <a:lstStyle/>
                    <a:p>
                      <a:r>
                        <a:rPr lang="en-CH"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382536">
                <a:tc>
                  <a:txBody>
                    <a:bodyPr/>
                    <a:lstStyle/>
                    <a:p>
                      <a:r>
                        <a:rPr lang="en-CH"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8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3" name="TextBox 2">
            <a:extLst>
              <a:ext uri="{FF2B5EF4-FFF2-40B4-BE49-F238E27FC236}">
                <a16:creationId xmlns:a16="http://schemas.microsoft.com/office/drawing/2014/main" id="{AB699E9D-3EF9-4505-515A-DDD5785706D6}"/>
              </a:ext>
            </a:extLst>
          </p:cNvPr>
          <p:cNvSpPr txBox="1"/>
          <p:nvPr/>
        </p:nvSpPr>
        <p:spPr>
          <a:xfrm>
            <a:off x="839415" y="63134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2" name="Left Brace 11">
            <a:extLst>
              <a:ext uri="{FF2B5EF4-FFF2-40B4-BE49-F238E27FC236}">
                <a16:creationId xmlns:a16="http://schemas.microsoft.com/office/drawing/2014/main" id="{13FAB869-7F9F-DE79-4688-406EE3EE0CB4}"/>
              </a:ext>
            </a:extLst>
          </p:cNvPr>
          <p:cNvSpPr/>
          <p:nvPr/>
        </p:nvSpPr>
        <p:spPr>
          <a:xfrm rot="16200000">
            <a:off x="1499645" y="1578896"/>
            <a:ext cx="248369" cy="1435616"/>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3" name="TextBox 12">
            <a:extLst>
              <a:ext uri="{FF2B5EF4-FFF2-40B4-BE49-F238E27FC236}">
                <a16:creationId xmlns:a16="http://schemas.microsoft.com/office/drawing/2014/main" id="{20A68FE8-43DE-B495-4675-023AEF015B66}"/>
              </a:ext>
            </a:extLst>
          </p:cNvPr>
          <p:cNvSpPr txBox="1"/>
          <p:nvPr/>
        </p:nvSpPr>
        <p:spPr>
          <a:xfrm>
            <a:off x="1086471" y="2354903"/>
            <a:ext cx="1378098" cy="369332"/>
          </a:xfrm>
          <a:prstGeom prst="rect">
            <a:avLst/>
          </a:prstGeom>
          <a:noFill/>
        </p:spPr>
        <p:txBody>
          <a:bodyPr wrap="square" rtlCol="0">
            <a:spAutoFit/>
          </a:bodyPr>
          <a:lstStyle/>
          <a:p>
            <a:r>
              <a:rPr lang="en-CH" dirty="0"/>
              <a:t>24 bytes</a:t>
            </a:r>
          </a:p>
        </p:txBody>
      </p:sp>
      <p:graphicFrame>
        <p:nvGraphicFramePr>
          <p:cNvPr id="14" name="Table 13">
            <a:extLst>
              <a:ext uri="{FF2B5EF4-FFF2-40B4-BE49-F238E27FC236}">
                <a16:creationId xmlns:a16="http://schemas.microsoft.com/office/drawing/2014/main" id="{A0B3F010-D4A7-47CF-4DAF-66EC2B6A9350}"/>
              </a:ext>
            </a:extLst>
          </p:cNvPr>
          <p:cNvGraphicFramePr>
            <a:graphicFrameLocks noGrp="1"/>
          </p:cNvGraphicFramePr>
          <p:nvPr>
            <p:extLst>
              <p:ext uri="{D42A27DB-BD31-4B8C-83A1-F6EECF244321}">
                <p14:modId xmlns:p14="http://schemas.microsoft.com/office/powerpoint/2010/main" val="614163084"/>
              </p:ext>
            </p:extLst>
          </p:nvPr>
        </p:nvGraphicFramePr>
        <p:xfrm>
          <a:off x="6749170" y="3543200"/>
          <a:ext cx="1892745" cy="1587810"/>
        </p:xfrm>
        <a:graphic>
          <a:graphicData uri="http://schemas.openxmlformats.org/drawingml/2006/table">
            <a:tbl>
              <a:tblPr firstRow="1" bandRow="1">
                <a:tableStyleId>{5C22544A-7EE6-4342-B048-85BDC9FD1C3A}</a:tableStyleId>
              </a:tblPr>
              <a:tblGrid>
                <a:gridCol w="630915">
                  <a:extLst>
                    <a:ext uri="{9D8B030D-6E8A-4147-A177-3AD203B41FA5}">
                      <a16:colId xmlns:a16="http://schemas.microsoft.com/office/drawing/2014/main" val="371355521"/>
                    </a:ext>
                  </a:extLst>
                </a:gridCol>
                <a:gridCol w="630915">
                  <a:extLst>
                    <a:ext uri="{9D8B030D-6E8A-4147-A177-3AD203B41FA5}">
                      <a16:colId xmlns:a16="http://schemas.microsoft.com/office/drawing/2014/main" val="1890143904"/>
                    </a:ext>
                  </a:extLst>
                </a:gridCol>
                <a:gridCol w="630915">
                  <a:extLst>
                    <a:ext uri="{9D8B030D-6E8A-4147-A177-3AD203B41FA5}">
                      <a16:colId xmlns:a16="http://schemas.microsoft.com/office/drawing/2014/main" val="3423238042"/>
                    </a:ext>
                  </a:extLst>
                </a:gridCol>
              </a:tblGrid>
              <a:tr h="529270">
                <a:tc>
                  <a:txBody>
                    <a:bodyPr/>
                    <a:lstStyle/>
                    <a:p>
                      <a:pPr marL="0" algn="ctr" defTabSz="914400" rtl="0" eaLnBrk="1" latinLnBrk="0" hangingPunct="1"/>
                      <a:r>
                        <a:rPr lang="en-CH" sz="24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529270">
                <a:tc>
                  <a:txBody>
                    <a:bodyPr/>
                    <a:lstStyle/>
                    <a:p>
                      <a:pPr marL="0" algn="ctr" defTabSz="914400" rtl="0" eaLnBrk="1" latinLnBrk="0" hangingPunct="1"/>
                      <a:r>
                        <a:rPr lang="en-CH" sz="24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24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15" name="TextBox 14">
            <a:extLst>
              <a:ext uri="{FF2B5EF4-FFF2-40B4-BE49-F238E27FC236}">
                <a16:creationId xmlns:a16="http://schemas.microsoft.com/office/drawing/2014/main" id="{C0AC2FAF-FE4B-C385-F712-830824B8B20A}"/>
              </a:ext>
            </a:extLst>
          </p:cNvPr>
          <p:cNvSpPr txBox="1"/>
          <p:nvPr/>
        </p:nvSpPr>
        <p:spPr>
          <a:xfrm>
            <a:off x="6687429" y="3136826"/>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7" name="TextBox 6">
            <a:extLst>
              <a:ext uri="{FF2B5EF4-FFF2-40B4-BE49-F238E27FC236}">
                <a16:creationId xmlns:a16="http://schemas.microsoft.com/office/drawing/2014/main" id="{58606BCB-584F-C7C7-AFC1-04E62C9E1124}"/>
              </a:ext>
            </a:extLst>
          </p:cNvPr>
          <p:cNvSpPr txBox="1"/>
          <p:nvPr/>
        </p:nvSpPr>
        <p:spPr>
          <a:xfrm>
            <a:off x="2325775" y="313682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spTree>
    <p:extLst>
      <p:ext uri="{BB962C8B-B14F-4D97-AF65-F5344CB8AC3E}">
        <p14:creationId xmlns:p14="http://schemas.microsoft.com/office/powerpoint/2010/main" val="2540849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27</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extLst>
              <p:ext uri="{D42A27DB-BD31-4B8C-83A1-F6EECF244321}">
                <p14:modId xmlns:p14="http://schemas.microsoft.com/office/powerpoint/2010/main" val="2191032713"/>
              </p:ext>
            </p:extLst>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extLst>
              <p:ext uri="{D42A27DB-BD31-4B8C-83A1-F6EECF244321}">
                <p14:modId xmlns:p14="http://schemas.microsoft.com/office/powerpoint/2010/main" val="2604311225"/>
              </p:ext>
            </p:extLst>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extLst>
              <p:ext uri="{D42A27DB-BD31-4B8C-83A1-F6EECF244321}">
                <p14:modId xmlns:p14="http://schemas.microsoft.com/office/powerpoint/2010/main" val="698875036"/>
              </p:ext>
            </p:extLst>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extLst>
              <p:ext uri="{D42A27DB-BD31-4B8C-83A1-F6EECF244321}">
                <p14:modId xmlns:p14="http://schemas.microsoft.com/office/powerpoint/2010/main" val="3561429084"/>
              </p:ext>
            </p:extLst>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extLst>
              <p:ext uri="{D42A27DB-BD31-4B8C-83A1-F6EECF244321}">
                <p14:modId xmlns:p14="http://schemas.microsoft.com/office/powerpoint/2010/main" val="2779597433"/>
              </p:ext>
            </p:extLst>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extLst>
              <p:ext uri="{D42A27DB-BD31-4B8C-83A1-F6EECF244321}">
                <p14:modId xmlns:p14="http://schemas.microsoft.com/office/powerpoint/2010/main" val="2222108553"/>
              </p:ext>
            </p:extLst>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extLst>
              <p:ext uri="{D42A27DB-BD31-4B8C-83A1-F6EECF244321}">
                <p14:modId xmlns:p14="http://schemas.microsoft.com/office/powerpoint/2010/main" val="2604379619"/>
              </p:ext>
            </p:extLst>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extLst>
              <p:ext uri="{D42A27DB-BD31-4B8C-83A1-F6EECF244321}">
                <p14:modId xmlns:p14="http://schemas.microsoft.com/office/powerpoint/2010/main" val="3015385989"/>
              </p:ext>
            </p:extLst>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sp>
        <p:nvSpPr>
          <p:cNvPr id="24" name="TextBox 23">
            <a:extLst>
              <a:ext uri="{FF2B5EF4-FFF2-40B4-BE49-F238E27FC236}">
                <a16:creationId xmlns:a16="http://schemas.microsoft.com/office/drawing/2014/main" id="{F2208FC3-2EC8-20EF-85E2-1387E9634B81}"/>
              </a:ext>
            </a:extLst>
          </p:cNvPr>
          <p:cNvSpPr txBox="1"/>
          <p:nvPr/>
        </p:nvSpPr>
        <p:spPr>
          <a:xfrm>
            <a:off x="8604353" y="408848"/>
            <a:ext cx="2426166" cy="1200329"/>
          </a:xfrm>
          <a:prstGeom prst="rect">
            <a:avLst/>
          </a:prstGeom>
          <a:solidFill>
            <a:schemeClr val="accent6">
              <a:lumMod val="20000"/>
              <a:lumOff val="80000"/>
            </a:schemeClr>
          </a:solidFill>
        </p:spPr>
        <p:txBody>
          <a:bodyPr wrap="square" rtlCol="0">
            <a:spAutoFit/>
          </a:bodyPr>
          <a:lstStyle/>
          <a:p>
            <a:pPr algn="ctr"/>
            <a:r>
              <a:rPr lang="en-CH" dirty="0"/>
              <a:t>The same memory block can be interpreted in many ways</a:t>
            </a:r>
          </a:p>
        </p:txBody>
      </p:sp>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extLst>
              <p:ext uri="{D42A27DB-BD31-4B8C-83A1-F6EECF244321}">
                <p14:modId xmlns:p14="http://schemas.microsoft.com/office/powerpoint/2010/main" val="1961103750"/>
              </p:ext>
            </p:extLst>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Tree>
    <p:extLst>
      <p:ext uri="{BB962C8B-B14F-4D97-AF65-F5344CB8AC3E}">
        <p14:creationId xmlns:p14="http://schemas.microsoft.com/office/powerpoint/2010/main" val="3425766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590D6FB-C8AD-17CF-5068-8153A4D2C37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A7F7A8-07FD-01B3-8F1C-10C73D19C96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E855121-DC15-2365-17CE-AD98CE9AC258}"/>
              </a:ext>
            </a:extLst>
          </p:cNvPr>
          <p:cNvSpPr>
            <a:spLocks noGrp="1"/>
          </p:cNvSpPr>
          <p:nvPr>
            <p:ph type="sldNum" sz="quarter" idx="12"/>
          </p:nvPr>
        </p:nvSpPr>
        <p:spPr/>
        <p:txBody>
          <a:bodyPr/>
          <a:lstStyle/>
          <a:p>
            <a:fld id="{EF79ADEA-B933-47CC-A4E9-04E6298B917C}" type="slidenum">
              <a:rPr lang="en-US" smtClean="0"/>
              <a:pPr/>
              <a:t>28</a:t>
            </a:fld>
            <a:endParaRPr lang="en-US"/>
          </a:p>
        </p:txBody>
      </p:sp>
      <p:graphicFrame>
        <p:nvGraphicFramePr>
          <p:cNvPr id="7" name="Table 6">
            <a:extLst>
              <a:ext uri="{FF2B5EF4-FFF2-40B4-BE49-F238E27FC236}">
                <a16:creationId xmlns:a16="http://schemas.microsoft.com/office/drawing/2014/main" id="{AC8DAAEE-3D72-DB97-6FCB-CF0028D4547A}"/>
              </a:ext>
            </a:extLst>
          </p:cNvPr>
          <p:cNvGraphicFramePr>
            <a:graphicFrameLocks noGrp="1"/>
          </p:cNvGraphicFramePr>
          <p:nvPr/>
        </p:nvGraphicFramePr>
        <p:xfrm>
          <a:off x="711754" y="2794577"/>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6" name="TextBox 15">
            <a:extLst>
              <a:ext uri="{FF2B5EF4-FFF2-40B4-BE49-F238E27FC236}">
                <a16:creationId xmlns:a16="http://schemas.microsoft.com/office/drawing/2014/main" id="{8F4FD552-0A7B-9DD1-193A-C7D6508817B4}"/>
              </a:ext>
            </a:extLst>
          </p:cNvPr>
          <p:cNvSpPr txBox="1"/>
          <p:nvPr/>
        </p:nvSpPr>
        <p:spPr>
          <a:xfrm>
            <a:off x="3512730" y="947470"/>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7" name="TextBox 16">
            <a:extLst>
              <a:ext uri="{FF2B5EF4-FFF2-40B4-BE49-F238E27FC236}">
                <a16:creationId xmlns:a16="http://schemas.microsoft.com/office/drawing/2014/main" id="{80DF6B14-41B0-B106-35F4-510A1327395D}"/>
              </a:ext>
            </a:extLst>
          </p:cNvPr>
          <p:cNvSpPr txBox="1"/>
          <p:nvPr/>
        </p:nvSpPr>
        <p:spPr>
          <a:xfrm>
            <a:off x="560402" y="947470"/>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8" name="Table 17">
            <a:extLst>
              <a:ext uri="{FF2B5EF4-FFF2-40B4-BE49-F238E27FC236}">
                <a16:creationId xmlns:a16="http://schemas.microsoft.com/office/drawing/2014/main" id="{26B62287-E67C-2C74-3A19-9D8E6CF1DB91}"/>
              </a:ext>
            </a:extLst>
          </p:cNvPr>
          <p:cNvGraphicFramePr>
            <a:graphicFrameLocks noGrp="1"/>
          </p:cNvGraphicFramePr>
          <p:nvPr/>
        </p:nvGraphicFramePr>
        <p:xfrm>
          <a:off x="3656746" y="2793878"/>
          <a:ext cx="3960441" cy="36556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bl>
          </a:graphicData>
        </a:graphic>
      </p:graphicFrame>
      <p:graphicFrame>
        <p:nvGraphicFramePr>
          <p:cNvPr id="19" name="Table 18">
            <a:extLst>
              <a:ext uri="{FF2B5EF4-FFF2-40B4-BE49-F238E27FC236}">
                <a16:creationId xmlns:a16="http://schemas.microsoft.com/office/drawing/2014/main" id="{7F419449-6855-A177-1524-AC4B2CBC447A}"/>
              </a:ext>
            </a:extLst>
          </p:cNvPr>
          <p:cNvGraphicFramePr>
            <a:graphicFrameLocks noGrp="1"/>
          </p:cNvGraphicFramePr>
          <p:nvPr/>
        </p:nvGraphicFramePr>
        <p:xfrm>
          <a:off x="711754" y="5559080"/>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(48, 16)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1" name="Table 20">
            <a:extLst>
              <a:ext uri="{FF2B5EF4-FFF2-40B4-BE49-F238E27FC236}">
                <a16:creationId xmlns:a16="http://schemas.microsoft.com/office/drawing/2014/main" id="{18F80FFA-0FD8-C324-C70B-68DE96C1AA21}"/>
              </a:ext>
            </a:extLst>
          </p:cNvPr>
          <p:cNvGraphicFramePr>
            <a:graphicFrameLocks noGrp="1"/>
          </p:cNvGraphicFramePr>
          <p:nvPr/>
        </p:nvGraphicFramePr>
        <p:xfrm>
          <a:off x="3656746" y="5559080"/>
          <a:ext cx="872006" cy="73152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2" name="Table 21">
            <a:extLst>
              <a:ext uri="{FF2B5EF4-FFF2-40B4-BE49-F238E27FC236}">
                <a16:creationId xmlns:a16="http://schemas.microsoft.com/office/drawing/2014/main" id="{19DE7A3B-C859-BBBE-52A0-4252A19B1A9C}"/>
              </a:ext>
            </a:extLst>
          </p:cNvPr>
          <p:cNvGraphicFramePr>
            <a:graphicFrameLocks noGrp="1"/>
          </p:cNvGraphicFramePr>
          <p:nvPr/>
        </p:nvGraphicFramePr>
        <p:xfrm>
          <a:off x="711754" y="4176829"/>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(8, 24)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23" name="Table 22">
            <a:extLst>
              <a:ext uri="{FF2B5EF4-FFF2-40B4-BE49-F238E27FC236}">
                <a16:creationId xmlns:a16="http://schemas.microsoft.com/office/drawing/2014/main" id="{64505C8B-8025-3215-E7F9-640875EEE956}"/>
              </a:ext>
            </a:extLst>
          </p:cNvPr>
          <p:cNvGraphicFramePr>
            <a:graphicFrameLocks noGrp="1"/>
          </p:cNvGraphicFramePr>
          <p:nvPr/>
        </p:nvGraphicFramePr>
        <p:xfrm>
          <a:off x="3656746" y="4173839"/>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4" name="Table 13">
            <a:extLst>
              <a:ext uri="{FF2B5EF4-FFF2-40B4-BE49-F238E27FC236}">
                <a16:creationId xmlns:a16="http://schemas.microsoft.com/office/drawing/2014/main" id="{B67A8977-3393-544F-C195-A44EEBC79DE7}"/>
              </a:ext>
            </a:extLst>
          </p:cNvPr>
          <p:cNvGraphicFramePr>
            <a:graphicFrameLocks noGrp="1"/>
          </p:cNvGraphicFramePr>
          <p:nvPr/>
        </p:nvGraphicFramePr>
        <p:xfrm>
          <a:off x="731495" y="1412325"/>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(3, 3)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(24, 8)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5" name="Table 14">
            <a:extLst>
              <a:ext uri="{FF2B5EF4-FFF2-40B4-BE49-F238E27FC236}">
                <a16:creationId xmlns:a16="http://schemas.microsoft.com/office/drawing/2014/main" id="{34D3D8BA-EBB7-5E06-1F25-52D53C4C4501}"/>
              </a:ext>
            </a:extLst>
          </p:cNvPr>
          <p:cNvGraphicFramePr>
            <a:graphicFrameLocks noGrp="1"/>
          </p:cNvGraphicFramePr>
          <p:nvPr/>
        </p:nvGraphicFramePr>
        <p:xfrm>
          <a:off x="3656745" y="1412325"/>
          <a:ext cx="1308009" cy="1097280"/>
        </p:xfrm>
        <a:graphic>
          <a:graphicData uri="http://schemas.openxmlformats.org/drawingml/2006/table">
            <a:tbl>
              <a:tblPr firstRow="1" bandRow="1">
                <a:tableStyleId>{5C22544A-7EE6-4342-B048-85BDC9FD1C3A}</a:tableStyleId>
              </a:tblPr>
              <a:tblGrid>
                <a:gridCol w="436003">
                  <a:extLst>
                    <a:ext uri="{9D8B030D-6E8A-4147-A177-3AD203B41FA5}">
                      <a16:colId xmlns:a16="http://schemas.microsoft.com/office/drawing/2014/main" val="371355521"/>
                    </a:ext>
                  </a:extLst>
                </a:gridCol>
                <a:gridCol w="436003">
                  <a:extLst>
                    <a:ext uri="{9D8B030D-6E8A-4147-A177-3AD203B41FA5}">
                      <a16:colId xmlns:a16="http://schemas.microsoft.com/office/drawing/2014/main" val="1890143904"/>
                    </a:ext>
                  </a:extLst>
                </a:gridCol>
                <a:gridCol w="436003">
                  <a:extLst>
                    <a:ext uri="{9D8B030D-6E8A-4147-A177-3AD203B41FA5}">
                      <a16:colId xmlns:a16="http://schemas.microsoft.com/office/drawing/2014/main" val="3423238042"/>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25" name="Table 24">
            <a:extLst>
              <a:ext uri="{FF2B5EF4-FFF2-40B4-BE49-F238E27FC236}">
                <a16:creationId xmlns:a16="http://schemas.microsoft.com/office/drawing/2014/main" id="{A2230A15-A97F-5E02-4B4D-5BEFE76CC04C}"/>
              </a:ext>
            </a:extLst>
          </p:cNvPr>
          <p:cNvGraphicFramePr>
            <a:graphicFrameLocks noGrp="1"/>
          </p:cNvGraphicFramePr>
          <p:nvPr/>
        </p:nvGraphicFramePr>
        <p:xfrm>
          <a:off x="680956" y="381262"/>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26" name="TextBox 25">
            <a:extLst>
              <a:ext uri="{FF2B5EF4-FFF2-40B4-BE49-F238E27FC236}">
                <a16:creationId xmlns:a16="http://schemas.microsoft.com/office/drawing/2014/main" id="{EACBACB7-E568-DAF1-3534-42BC9CA3C745}"/>
              </a:ext>
            </a:extLst>
          </p:cNvPr>
          <p:cNvSpPr txBox="1"/>
          <p:nvPr/>
        </p:nvSpPr>
        <p:spPr>
          <a:xfrm>
            <a:off x="529604" y="-48947"/>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2" name="TextBox 1">
            <a:extLst>
              <a:ext uri="{FF2B5EF4-FFF2-40B4-BE49-F238E27FC236}">
                <a16:creationId xmlns:a16="http://schemas.microsoft.com/office/drawing/2014/main" id="{801F4A8B-E820-FC72-CB0A-04806BA12870}"/>
              </a:ext>
            </a:extLst>
          </p:cNvPr>
          <p:cNvSpPr txBox="1"/>
          <p:nvPr/>
        </p:nvSpPr>
        <p:spPr>
          <a:xfrm>
            <a:off x="5807968" y="178485"/>
            <a:ext cx="4896544" cy="646331"/>
          </a:xfrm>
          <a:prstGeom prst="rect">
            <a:avLst/>
          </a:prstGeom>
          <a:solidFill>
            <a:schemeClr val="accent6">
              <a:lumMod val="20000"/>
              <a:lumOff val="80000"/>
            </a:schemeClr>
          </a:solidFill>
        </p:spPr>
        <p:txBody>
          <a:bodyPr wrap="square" rtlCol="0">
            <a:spAutoFit/>
          </a:bodyPr>
          <a:lstStyle/>
          <a:p>
            <a:r>
              <a:rPr lang="en-CH" dirty="0"/>
              <a:t>Whic</a:t>
            </a:r>
            <a:r>
              <a:rPr lang="en-US" dirty="0"/>
              <a:t>h</a:t>
            </a:r>
            <a:r>
              <a:rPr lang="en-CH" dirty="0"/>
              <a:t> is why some NumPy operations are super efficient, O(1): they only modify the metadata</a:t>
            </a:r>
          </a:p>
        </p:txBody>
      </p:sp>
      <p:sp>
        <p:nvSpPr>
          <p:cNvPr id="3" name="TextBox 2">
            <a:extLst>
              <a:ext uri="{FF2B5EF4-FFF2-40B4-BE49-F238E27FC236}">
                <a16:creationId xmlns:a16="http://schemas.microsoft.com/office/drawing/2014/main" id="{B819EA38-61F4-DE39-6743-E7E35518A587}"/>
              </a:ext>
            </a:extLst>
          </p:cNvPr>
          <p:cNvSpPr txBox="1"/>
          <p:nvPr/>
        </p:nvSpPr>
        <p:spPr>
          <a:xfrm>
            <a:off x="8534250" y="2790106"/>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x.ravel()</a:t>
            </a:r>
          </a:p>
        </p:txBody>
      </p:sp>
      <p:sp>
        <p:nvSpPr>
          <p:cNvPr id="8" name="TextBox 7">
            <a:extLst>
              <a:ext uri="{FF2B5EF4-FFF2-40B4-BE49-F238E27FC236}">
                <a16:creationId xmlns:a16="http://schemas.microsoft.com/office/drawing/2014/main" id="{7C870E2A-DC9C-B836-0F1D-D65C1DF4BEAD}"/>
              </a:ext>
            </a:extLst>
          </p:cNvPr>
          <p:cNvSpPr txBox="1"/>
          <p:nvPr/>
        </p:nvSpPr>
        <p:spPr>
          <a:xfrm>
            <a:off x="8409274" y="947470"/>
            <a:ext cx="1944217" cy="369332"/>
          </a:xfrm>
          <a:prstGeom prst="rect">
            <a:avLst/>
          </a:prstGeom>
          <a:noFill/>
        </p:spPr>
        <p:txBody>
          <a:bodyPr wrap="square" rtlCol="0">
            <a:spAutoFit/>
          </a:bodyPr>
          <a:lstStyle/>
          <a:p>
            <a:r>
              <a:rPr lang="en-CH" b="1" dirty="0"/>
              <a:t>NumPy operation</a:t>
            </a:r>
          </a:p>
        </p:txBody>
      </p:sp>
      <p:sp>
        <p:nvSpPr>
          <p:cNvPr id="9" name="TextBox 8">
            <a:extLst>
              <a:ext uri="{FF2B5EF4-FFF2-40B4-BE49-F238E27FC236}">
                <a16:creationId xmlns:a16="http://schemas.microsoft.com/office/drawing/2014/main" id="{8142AA83-82E0-FF00-14CA-2EF66F27336E}"/>
              </a:ext>
            </a:extLst>
          </p:cNvPr>
          <p:cNvSpPr txBox="1"/>
          <p:nvPr/>
        </p:nvSpPr>
        <p:spPr>
          <a:xfrm>
            <a:off x="8534250" y="4174593"/>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x.T</a:t>
            </a:r>
          </a:p>
        </p:txBody>
      </p:sp>
      <p:sp>
        <p:nvSpPr>
          <p:cNvPr id="10" name="TextBox 9">
            <a:extLst>
              <a:ext uri="{FF2B5EF4-FFF2-40B4-BE49-F238E27FC236}">
                <a16:creationId xmlns:a16="http://schemas.microsoft.com/office/drawing/2014/main" id="{425DE99C-D596-A556-D2D0-76CC8FCBBBDA}"/>
              </a:ext>
            </a:extLst>
          </p:cNvPr>
          <p:cNvSpPr txBox="1"/>
          <p:nvPr/>
        </p:nvSpPr>
        <p:spPr>
          <a:xfrm>
            <a:off x="8534250" y="5589240"/>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x[::2, ::2]</a:t>
            </a:r>
          </a:p>
        </p:txBody>
      </p:sp>
      <p:sp>
        <p:nvSpPr>
          <p:cNvPr id="11" name="TextBox 10">
            <a:extLst>
              <a:ext uri="{FF2B5EF4-FFF2-40B4-BE49-F238E27FC236}">
                <a16:creationId xmlns:a16="http://schemas.microsoft.com/office/drawing/2014/main" id="{608C64E7-4B03-82D6-6BBA-C34899D79F74}"/>
              </a:ext>
            </a:extLst>
          </p:cNvPr>
          <p:cNvSpPr txBox="1"/>
          <p:nvPr/>
        </p:nvSpPr>
        <p:spPr>
          <a:xfrm>
            <a:off x="8534250" y="1412325"/>
            <a:ext cx="2809528" cy="369332"/>
          </a:xfrm>
          <a:prstGeom prst="rect">
            <a:avLst/>
          </a:prstGeom>
          <a:solidFill>
            <a:schemeClr val="tx1"/>
          </a:solidFill>
        </p:spPr>
        <p:txBody>
          <a:bodyPr wrap="square" rtlCol="0">
            <a:spAutoFit/>
          </a:bodyPr>
          <a:lstStyle/>
          <a:p>
            <a:r>
              <a:rPr lang="en-CH" dirty="0">
                <a:solidFill>
                  <a:srgbClr val="0ECC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3568520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4AE307-6596-268A-2A31-A47577C08BB0}"/>
              </a:ext>
            </a:extLst>
          </p:cNvPr>
          <p:cNvSpPr>
            <a:spLocks noGrp="1"/>
          </p:cNvSpPr>
          <p:nvPr>
            <p:ph type="title"/>
          </p:nvPr>
        </p:nvSpPr>
        <p:spPr/>
        <p:txBody>
          <a:bodyPr>
            <a:noAutofit/>
          </a:bodyPr>
          <a:lstStyle/>
          <a:p>
            <a:r>
              <a:rPr lang="en-CH" sz="3200" dirty="0"/>
              <a:t>Operations that only change the metadata return a </a:t>
            </a:r>
            <a:r>
              <a:rPr lang="en-CH" sz="3200" b="1" dirty="0"/>
              <a:t>view</a:t>
            </a:r>
            <a:r>
              <a:rPr lang="en-CH" sz="3200" dirty="0"/>
              <a:t>, otherwise a new memory block needs to be allocated and they return a </a:t>
            </a:r>
            <a:r>
              <a:rPr lang="en-CH" sz="3200" b="1" dirty="0"/>
              <a:t>copy</a:t>
            </a:r>
          </a:p>
        </p:txBody>
      </p:sp>
      <p:sp>
        <p:nvSpPr>
          <p:cNvPr id="6" name="Content Placeholder 5">
            <a:extLst>
              <a:ext uri="{FF2B5EF4-FFF2-40B4-BE49-F238E27FC236}">
                <a16:creationId xmlns:a16="http://schemas.microsoft.com/office/drawing/2014/main" id="{11CA2F60-7666-88D8-76E0-BC5928FF0B84}"/>
              </a:ext>
            </a:extLst>
          </p:cNvPr>
          <p:cNvSpPr>
            <a:spLocks noGrp="1"/>
          </p:cNvSpPr>
          <p:nvPr>
            <p:ph idx="1"/>
          </p:nvPr>
        </p:nvSpPr>
        <p:spPr>
          <a:xfrm>
            <a:off x="838200" y="2060848"/>
            <a:ext cx="10515600" cy="4116115"/>
          </a:xfrm>
        </p:spPr>
        <p:txBody>
          <a:bodyPr/>
          <a:lstStyle/>
          <a:p>
            <a:r>
              <a:rPr lang="en-CH" dirty="0"/>
              <a:t>Live: notebooks/</a:t>
            </a:r>
            <a:r>
              <a:rPr lang="en-US" dirty="0" err="1"/>
              <a:t>numpy_views_and_copys</a:t>
            </a:r>
            <a:endParaRPr lang="en-CH" dirty="0"/>
          </a:p>
        </p:txBody>
      </p:sp>
      <p:sp>
        <p:nvSpPr>
          <p:cNvPr id="2" name="Date Placeholder 1">
            <a:extLst>
              <a:ext uri="{FF2B5EF4-FFF2-40B4-BE49-F238E27FC236}">
                <a16:creationId xmlns:a16="http://schemas.microsoft.com/office/drawing/2014/main" id="{394E011F-2444-C1BE-24A4-71B89423D3FA}"/>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71C13AD6-F54C-BE79-044A-532077752EC8}"/>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F8038DCC-BE83-D899-4534-FB96CB6309F9}"/>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480658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 problems do you encounter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9840416" y="5126626"/>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
        <p:nvSpPr>
          <p:cNvPr id="7" name="TextBox 6">
            <a:extLst>
              <a:ext uri="{FF2B5EF4-FFF2-40B4-BE49-F238E27FC236}">
                <a16:creationId xmlns:a16="http://schemas.microsoft.com/office/drawing/2014/main" id="{C6230424-2B71-979D-7CDE-C2DD613294FA}"/>
              </a:ext>
            </a:extLst>
          </p:cNvPr>
          <p:cNvSpPr txBox="1"/>
          <p:nvPr/>
        </p:nvSpPr>
        <p:spPr>
          <a:xfrm>
            <a:off x="319279" y="912417"/>
            <a:ext cx="1975048" cy="923330"/>
          </a:xfrm>
          <a:prstGeom prst="rect">
            <a:avLst/>
          </a:prstGeom>
          <a:solidFill>
            <a:srgbClr val="FFFF00"/>
          </a:solidFill>
        </p:spPr>
        <p:txBody>
          <a:bodyPr wrap="square" rtlCol="0">
            <a:spAutoFit/>
          </a:bodyPr>
          <a:lstStyle/>
          <a:p>
            <a:r>
              <a:rPr lang="en-CH" dirty="0"/>
              <a:t>This is an open question to the class</a:t>
            </a:r>
          </a:p>
        </p:txBody>
      </p:sp>
    </p:spTree>
    <p:extLst>
      <p:ext uri="{BB962C8B-B14F-4D97-AF65-F5344CB8AC3E}">
        <p14:creationId xmlns:p14="http://schemas.microsoft.com/office/powerpoint/2010/main" val="3227291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AC9A-798C-F966-D4D8-FB586EE02435}"/>
              </a:ext>
            </a:extLst>
          </p:cNvPr>
          <p:cNvSpPr>
            <a:spLocks noGrp="1"/>
          </p:cNvSpPr>
          <p:nvPr>
            <p:ph type="title"/>
          </p:nvPr>
        </p:nvSpPr>
        <p:spPr/>
        <p:txBody>
          <a:bodyPr>
            <a:normAutofit fontScale="90000"/>
          </a:bodyPr>
          <a:lstStyle/>
          <a:p>
            <a:r>
              <a:rPr lang="en-CH" dirty="0"/>
              <a:t>Hands-on: view or copy? If view, how is the metadata changed?</a:t>
            </a:r>
          </a:p>
        </p:txBody>
      </p:sp>
      <p:sp>
        <p:nvSpPr>
          <p:cNvPr id="4" name="Date Placeholder 3">
            <a:extLst>
              <a:ext uri="{FF2B5EF4-FFF2-40B4-BE49-F238E27FC236}">
                <a16:creationId xmlns:a16="http://schemas.microsoft.com/office/drawing/2014/main" id="{7D18F8D0-F2B7-A981-88E5-560B183928B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320588E-18C5-5CE3-2136-3F9CE41622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B34F1AB-84C9-7A9A-FD61-69F7F70F9AF7}"/>
              </a:ext>
            </a:extLst>
          </p:cNvPr>
          <p:cNvSpPr>
            <a:spLocks noGrp="1"/>
          </p:cNvSpPr>
          <p:nvPr>
            <p:ph type="sldNum" sz="quarter" idx="12"/>
          </p:nvPr>
        </p:nvSpPr>
        <p:spPr/>
        <p:txBody>
          <a:bodyPr/>
          <a:lstStyle/>
          <a:p>
            <a:fld id="{EF79ADEA-B933-47CC-A4E9-04E6298B917C}" type="slidenum">
              <a:rPr lang="en-US" smtClean="0"/>
              <a:pPr/>
              <a:t>30</a:t>
            </a:fld>
            <a:endParaRPr lang="en-US"/>
          </a:p>
        </p:txBody>
      </p:sp>
      <p:sp>
        <p:nvSpPr>
          <p:cNvPr id="9" name="TextBox 8">
            <a:extLst>
              <a:ext uri="{FF2B5EF4-FFF2-40B4-BE49-F238E27FC236}">
                <a16:creationId xmlns:a16="http://schemas.microsoft.com/office/drawing/2014/main" id="{8D5DC777-961D-8D62-FFF4-2399BD74951A}"/>
              </a:ext>
            </a:extLst>
          </p:cNvPr>
          <p:cNvSpPr txBox="1"/>
          <p:nvPr/>
        </p:nvSpPr>
        <p:spPr>
          <a:xfrm>
            <a:off x="804019" y="2418695"/>
            <a:ext cx="1944217" cy="461665"/>
          </a:xfrm>
          <a:prstGeom prst="rect">
            <a:avLst/>
          </a:prstGeom>
          <a:noFill/>
        </p:spPr>
        <p:txBody>
          <a:bodyPr wrap="square" rtlCol="0">
            <a:spAutoFit/>
          </a:bodyPr>
          <a:lstStyle/>
          <a:p>
            <a:pPr algn="ctr"/>
            <a:r>
              <a:rPr lang="en-CH" sz="2400" b="1" dirty="0">
                <a:solidFill>
                  <a:schemeClr val="accent1">
                    <a:lumMod val="60000"/>
                    <a:lumOff val="40000"/>
                  </a:schemeClr>
                </a:solidFill>
                <a:latin typeface="Consolas" panose="020B0609020204030204" pitchFamily="49" charset="0"/>
                <a:cs typeface="Consolas" panose="020B0609020204030204" pitchFamily="49" charset="0"/>
              </a:rPr>
              <a:t>x</a:t>
            </a:r>
          </a:p>
        </p:txBody>
      </p:sp>
      <p:graphicFrame>
        <p:nvGraphicFramePr>
          <p:cNvPr id="10" name="Table 9">
            <a:extLst>
              <a:ext uri="{FF2B5EF4-FFF2-40B4-BE49-F238E27FC236}">
                <a16:creationId xmlns:a16="http://schemas.microsoft.com/office/drawing/2014/main" id="{080FA2B9-7293-78FF-36A0-B4AA9C46B842}"/>
              </a:ext>
            </a:extLst>
          </p:cNvPr>
          <p:cNvGraphicFramePr>
            <a:graphicFrameLocks noGrp="1"/>
          </p:cNvGraphicFramePr>
          <p:nvPr>
            <p:extLst>
              <p:ext uri="{D42A27DB-BD31-4B8C-83A1-F6EECF244321}">
                <p14:modId xmlns:p14="http://schemas.microsoft.com/office/powerpoint/2010/main" val="4024768234"/>
              </p:ext>
            </p:extLst>
          </p:nvPr>
        </p:nvGraphicFramePr>
        <p:xfrm>
          <a:off x="983432" y="2880360"/>
          <a:ext cx="1585392" cy="1097280"/>
        </p:xfrm>
        <a:graphic>
          <a:graphicData uri="http://schemas.openxmlformats.org/drawingml/2006/table">
            <a:tbl>
              <a:tblPr firstRow="1" bandRow="1">
                <a:tableStyleId>{5C22544A-7EE6-4342-B048-85BDC9FD1C3A}</a:tableStyleId>
              </a:tblPr>
              <a:tblGrid>
                <a:gridCol w="396348">
                  <a:extLst>
                    <a:ext uri="{9D8B030D-6E8A-4147-A177-3AD203B41FA5}">
                      <a16:colId xmlns:a16="http://schemas.microsoft.com/office/drawing/2014/main" val="371355521"/>
                    </a:ext>
                  </a:extLst>
                </a:gridCol>
                <a:gridCol w="396348">
                  <a:extLst>
                    <a:ext uri="{9D8B030D-6E8A-4147-A177-3AD203B41FA5}">
                      <a16:colId xmlns:a16="http://schemas.microsoft.com/office/drawing/2014/main" val="1890143904"/>
                    </a:ext>
                  </a:extLst>
                </a:gridCol>
                <a:gridCol w="396348">
                  <a:extLst>
                    <a:ext uri="{9D8B030D-6E8A-4147-A177-3AD203B41FA5}">
                      <a16:colId xmlns:a16="http://schemas.microsoft.com/office/drawing/2014/main" val="3423238042"/>
                    </a:ext>
                  </a:extLst>
                </a:gridCol>
                <a:gridCol w="396348">
                  <a:extLst>
                    <a:ext uri="{9D8B030D-6E8A-4147-A177-3AD203B41FA5}">
                      <a16:colId xmlns:a16="http://schemas.microsoft.com/office/drawing/2014/main" val="2056291651"/>
                    </a:ext>
                  </a:extLst>
                </a:gridCol>
              </a:tblGrid>
              <a:tr h="3657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09564170"/>
                  </a:ext>
                </a:extLst>
              </a:tr>
              <a:tr h="365760">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9</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10</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11</a:t>
                      </a:r>
                    </a:p>
                  </a:txBody>
                  <a:tcPr marL="77194" marR="77194" marT="38597" marB="385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51254224"/>
                  </a:ext>
                </a:extLst>
              </a:tr>
            </a:tbl>
          </a:graphicData>
        </a:graphic>
      </p:graphicFrame>
      <p:graphicFrame>
        <p:nvGraphicFramePr>
          <p:cNvPr id="12" name="Table 11">
            <a:extLst>
              <a:ext uri="{FF2B5EF4-FFF2-40B4-BE49-F238E27FC236}">
                <a16:creationId xmlns:a16="http://schemas.microsoft.com/office/drawing/2014/main" id="{F50709A8-6084-9642-BC81-B893279FFED8}"/>
              </a:ext>
            </a:extLst>
          </p:cNvPr>
          <p:cNvGraphicFramePr>
            <a:graphicFrameLocks noGrp="1"/>
          </p:cNvGraphicFramePr>
          <p:nvPr>
            <p:extLst>
              <p:ext uri="{D42A27DB-BD31-4B8C-83A1-F6EECF244321}">
                <p14:modId xmlns:p14="http://schemas.microsoft.com/office/powerpoint/2010/main" val="3275387153"/>
              </p:ext>
            </p:extLst>
          </p:nvPr>
        </p:nvGraphicFramePr>
        <p:xfrm>
          <a:off x="3431704" y="2042795"/>
          <a:ext cx="8128000" cy="44500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67578212"/>
                    </a:ext>
                  </a:extLst>
                </a:gridCol>
                <a:gridCol w="4064000">
                  <a:extLst>
                    <a:ext uri="{9D8B030D-6E8A-4147-A177-3AD203B41FA5}">
                      <a16:colId xmlns:a16="http://schemas.microsoft.com/office/drawing/2014/main" val="1443742724"/>
                    </a:ext>
                  </a:extLst>
                </a:gridCol>
              </a:tblGrid>
              <a:tr h="370840">
                <a:tc>
                  <a:txBody>
                    <a:bodyPr/>
                    <a:lstStyle/>
                    <a:p>
                      <a:r>
                        <a:rPr lang="en-CH" dirty="0"/>
                        <a:t>Operation</a:t>
                      </a:r>
                    </a:p>
                  </a:txBody>
                  <a:tcPr/>
                </a:tc>
                <a:tc>
                  <a:txBody>
                    <a:bodyPr/>
                    <a:lstStyle/>
                    <a:p>
                      <a:r>
                        <a:rPr lang="en-CH" dirty="0"/>
                        <a:t>View?</a:t>
                      </a:r>
                    </a:p>
                  </a:txBody>
                  <a:tcPr/>
                </a:tc>
                <a:extLst>
                  <a:ext uri="{0D108BD9-81ED-4DB2-BD59-A6C34878D82A}">
                    <a16:rowId xmlns:a16="http://schemas.microsoft.com/office/drawing/2014/main" val="546704518"/>
                  </a:ext>
                </a:extLst>
              </a:tr>
              <a:tr h="370840">
                <a:tc>
                  <a:txBody>
                    <a:bodyPr/>
                    <a:lstStyle/>
                    <a:p>
                      <a:r>
                        <a:rPr lang="en-US" dirty="0">
                          <a:latin typeface="Consolas" panose="020B0609020204030204" pitchFamily="49" charset="0"/>
                          <a:cs typeface="Consolas" panose="020B0609020204030204" pitchFamily="49" charset="0"/>
                        </a:rPr>
                        <a:t>x[::2, :]</a:t>
                      </a:r>
                      <a:endParaRPr lang="en-CH" dirty="0">
                        <a:latin typeface="Consolas" panose="020B0609020204030204" pitchFamily="49" charset="0"/>
                        <a:cs typeface="Consolas" panose="020B0609020204030204" pitchFamily="49" charset="0"/>
                      </a:endParaRPr>
                    </a:p>
                  </a:txBody>
                  <a:tcPr/>
                </a:tc>
                <a:tc>
                  <a:txBody>
                    <a:bodyPr/>
                    <a:lstStyle/>
                    <a:p>
                      <a:endParaRPr lang="en-CH"/>
                    </a:p>
                  </a:txBody>
                  <a:tcPr/>
                </a:tc>
                <a:extLst>
                  <a:ext uri="{0D108BD9-81ED-4DB2-BD59-A6C34878D82A}">
                    <a16:rowId xmlns:a16="http://schemas.microsoft.com/office/drawing/2014/main" val="603992185"/>
                  </a:ext>
                </a:extLst>
              </a:tr>
              <a:tr h="370840">
                <a:tc>
                  <a:txBody>
                    <a:bodyPr/>
                    <a:lstStyle/>
                    <a:p>
                      <a:r>
                        <a:rPr lang="en-US" dirty="0">
                          <a:latin typeface="Consolas" panose="020B0609020204030204" pitchFamily="49" charset="0"/>
                          <a:cs typeface="Consolas" panose="020B0609020204030204" pitchFamily="49" charset="0"/>
                        </a:rPr>
                        <a:t>x[1, :]</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182436849"/>
                  </a:ext>
                </a:extLst>
              </a:tr>
              <a:tr h="370840">
                <a:tc>
                  <a:txBody>
                    <a:bodyPr/>
                    <a:lstStyle/>
                    <a:p>
                      <a:r>
                        <a:rPr lang="en-US" dirty="0">
                          <a:latin typeface="Consolas" panose="020B0609020204030204" pitchFamily="49" charset="0"/>
                          <a:cs typeface="Consolas" panose="020B0609020204030204" pitchFamily="49" charset="0"/>
                        </a:rPr>
                        <a:t>x[1]</a:t>
                      </a:r>
                      <a:endParaRPr lang="en-CH" dirty="0">
                        <a:latin typeface="Consolas" panose="020B0609020204030204" pitchFamily="49" charset="0"/>
                        <a:cs typeface="Consolas" panose="020B0609020204030204" pitchFamily="49" charset="0"/>
                      </a:endParaRPr>
                    </a:p>
                  </a:txBody>
                  <a:tcPr/>
                </a:tc>
                <a:tc>
                  <a:txBody>
                    <a:bodyPr/>
                    <a:lstStyle/>
                    <a:p>
                      <a:endParaRPr lang="en-CH"/>
                    </a:p>
                  </a:txBody>
                  <a:tcPr/>
                </a:tc>
                <a:extLst>
                  <a:ext uri="{0D108BD9-81ED-4DB2-BD59-A6C34878D82A}">
                    <a16:rowId xmlns:a16="http://schemas.microsoft.com/office/drawing/2014/main" val="4260750442"/>
                  </a:ext>
                </a:extLst>
              </a:tr>
              <a:tr h="370840">
                <a:tc>
                  <a:txBody>
                    <a:bodyPr/>
                    <a:lstStyle/>
                    <a:p>
                      <a:r>
                        <a:rPr lang="en-US" dirty="0">
                          <a:latin typeface="Consolas" panose="020B0609020204030204" pitchFamily="49" charset="0"/>
                          <a:cs typeface="Consolas" panose="020B0609020204030204" pitchFamily="49" charset="0"/>
                        </a:rPr>
                        <a:t>x[[1, 2, 0], [1, 1, 2]]</a:t>
                      </a:r>
                      <a:endParaRPr lang="en-CH" dirty="0">
                        <a:latin typeface="Consolas" panose="020B0609020204030204" pitchFamily="49" charset="0"/>
                        <a:cs typeface="Consolas" panose="020B0609020204030204" pitchFamily="49" charset="0"/>
                      </a:endParaRPr>
                    </a:p>
                  </a:txBody>
                  <a:tcPr/>
                </a:tc>
                <a:tc>
                  <a:txBody>
                    <a:bodyPr/>
                    <a:lstStyle/>
                    <a:p>
                      <a:endParaRPr lang="en-CH"/>
                    </a:p>
                  </a:txBody>
                  <a:tcPr/>
                </a:tc>
                <a:extLst>
                  <a:ext uri="{0D108BD9-81ED-4DB2-BD59-A6C34878D82A}">
                    <a16:rowId xmlns:a16="http://schemas.microsoft.com/office/drawing/2014/main" val="1073851526"/>
                  </a:ext>
                </a:extLst>
              </a:tr>
              <a:tr h="370840">
                <a:tc>
                  <a:txBody>
                    <a:bodyPr/>
                    <a:lstStyle/>
                    <a:p>
                      <a:r>
                        <a:rPr lang="en-US" dirty="0">
                          <a:latin typeface="Consolas" panose="020B0609020204030204" pitchFamily="49" charset="0"/>
                          <a:cs typeface="Consolas" panose="020B0609020204030204" pitchFamily="49" charset="0"/>
                        </a:rPr>
                        <a:t>x[[0, 2], :]</a:t>
                      </a:r>
                      <a:endParaRPr lang="en-CH" dirty="0">
                        <a:latin typeface="Consolas" panose="020B0609020204030204" pitchFamily="49" charset="0"/>
                        <a:cs typeface="Consolas" panose="020B0609020204030204" pitchFamily="49" charset="0"/>
                      </a:endParaRPr>
                    </a:p>
                  </a:txBody>
                  <a:tcPr/>
                </a:tc>
                <a:tc>
                  <a:txBody>
                    <a:bodyPr/>
                    <a:lstStyle/>
                    <a:p>
                      <a:endParaRPr lang="en-CH"/>
                    </a:p>
                  </a:txBody>
                  <a:tcPr/>
                </a:tc>
                <a:extLst>
                  <a:ext uri="{0D108BD9-81ED-4DB2-BD59-A6C34878D82A}">
                    <a16:rowId xmlns:a16="http://schemas.microsoft.com/office/drawing/2014/main" val="1708682133"/>
                  </a:ext>
                </a:extLst>
              </a:tr>
              <a:tr h="370840">
                <a:tc>
                  <a:txBody>
                    <a:bodyPr/>
                    <a:lstStyle/>
                    <a:p>
                      <a:r>
                        <a:rPr lang="en-US" dirty="0" err="1">
                          <a:latin typeface="Consolas" panose="020B0609020204030204" pitchFamily="49" charset="0"/>
                          <a:cs typeface="Consolas" panose="020B0609020204030204" pitchFamily="49" charset="0"/>
                        </a:rPr>
                        <a:t>x.reshape</a:t>
                      </a:r>
                      <a:r>
                        <a:rPr lang="en-US" dirty="0">
                          <a:latin typeface="Consolas" panose="020B0609020204030204" pitchFamily="49" charset="0"/>
                          <a:cs typeface="Consolas" panose="020B0609020204030204" pitchFamily="49" charset="0"/>
                        </a:rPr>
                        <a:t>((6, 2))</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1035263093"/>
                  </a:ext>
                </a:extLst>
              </a:tr>
              <a:tr h="370840">
                <a:tc>
                  <a:txBody>
                    <a:bodyPr/>
                    <a:lstStyle/>
                    <a:p>
                      <a:r>
                        <a:rPr lang="en-US" dirty="0" err="1">
                          <a:latin typeface="Consolas" panose="020B0609020204030204" pitchFamily="49" charset="0"/>
                          <a:cs typeface="Consolas" panose="020B0609020204030204" pitchFamily="49" charset="0"/>
                        </a:rPr>
                        <a:t>x.ravel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489018220"/>
                  </a:ext>
                </a:extLst>
              </a:tr>
              <a:tr h="370840">
                <a:tc>
                  <a:txBody>
                    <a:bodyPr/>
                    <a:lstStyle/>
                    <a:p>
                      <a:r>
                        <a:rPr lang="en-US" dirty="0" err="1">
                          <a:latin typeface="Consolas" panose="020B0609020204030204" pitchFamily="49" charset="0"/>
                          <a:cs typeface="Consolas" panose="020B0609020204030204" pitchFamily="49" charset="0"/>
                        </a:rPr>
                        <a:t>x.T.ravel</a:t>
                      </a:r>
                      <a:r>
                        <a:rPr lang="en-US" dirty="0">
                          <a:latin typeface="Consolas" panose="020B0609020204030204" pitchFamily="49" charset="0"/>
                          <a:cs typeface="Consolas" panose="020B0609020204030204" pitchFamily="49" charset="0"/>
                        </a:rPr>
                        <a:t>()</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1494456468"/>
                  </a:ext>
                </a:extLst>
              </a:tr>
              <a:tr h="370840">
                <a:tc>
                  <a:txBody>
                    <a:bodyPr/>
                    <a:lstStyle/>
                    <a:p>
                      <a:r>
                        <a:rPr lang="en-US" dirty="0">
                          <a:latin typeface="Consolas" panose="020B0609020204030204" pitchFamily="49" charset="0"/>
                          <a:cs typeface="Consolas" panose="020B0609020204030204" pitchFamily="49" charset="0"/>
                        </a:rPr>
                        <a:t>x[(x % 2) == 1]</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1561850599"/>
                  </a:ext>
                </a:extLst>
              </a:tr>
              <a:tr h="370840">
                <a:tc>
                  <a:txBody>
                    <a:bodyPr/>
                    <a:lstStyle/>
                    <a:p>
                      <a:r>
                        <a:rPr lang="en-US" dirty="0">
                          <a:latin typeface="Consolas" panose="020B0609020204030204" pitchFamily="49" charset="0"/>
                          <a:cs typeface="Consolas" panose="020B0609020204030204" pitchFamily="49" charset="0"/>
                        </a:rPr>
                        <a:t>y = x + 2</a:t>
                      </a:r>
                    </a:p>
                  </a:txBody>
                  <a:tcPr/>
                </a:tc>
                <a:tc>
                  <a:txBody>
                    <a:bodyPr/>
                    <a:lstStyle/>
                    <a:p>
                      <a:endParaRPr lang="en-CH" dirty="0"/>
                    </a:p>
                  </a:txBody>
                  <a:tcPr/>
                </a:tc>
                <a:extLst>
                  <a:ext uri="{0D108BD9-81ED-4DB2-BD59-A6C34878D82A}">
                    <a16:rowId xmlns:a16="http://schemas.microsoft.com/office/drawing/2014/main" val="3083165891"/>
                  </a:ext>
                </a:extLst>
              </a:tr>
              <a:tr h="370840">
                <a:tc>
                  <a:txBody>
                    <a:bodyPr/>
                    <a:lstStyle/>
                    <a:p>
                      <a:r>
                        <a:rPr lang="en-US" dirty="0">
                          <a:latin typeface="Consolas" panose="020B0609020204030204" pitchFamily="49" charset="0"/>
                          <a:cs typeface="Consolas" panose="020B0609020204030204" pitchFamily="49" charset="0"/>
                        </a:rPr>
                        <a:t>y = </a:t>
                      </a:r>
                      <a:r>
                        <a:rPr lang="en-US" dirty="0" err="1">
                          <a:latin typeface="Consolas" panose="020B0609020204030204" pitchFamily="49" charset="0"/>
                          <a:cs typeface="Consolas" panose="020B0609020204030204" pitchFamily="49" charset="0"/>
                        </a:rPr>
                        <a:t>np.sort</a:t>
                      </a:r>
                      <a:r>
                        <a:rPr lang="en-US" dirty="0">
                          <a:latin typeface="Consolas" panose="020B0609020204030204" pitchFamily="49" charset="0"/>
                          <a:cs typeface="Consolas" panose="020B0609020204030204" pitchFamily="49" charset="0"/>
                        </a:rPr>
                        <a:t>(x, axis=1)</a:t>
                      </a:r>
                      <a:endParaRPr lang="en-CH" dirty="0">
                        <a:latin typeface="Consolas" panose="020B0609020204030204" pitchFamily="49" charset="0"/>
                        <a:cs typeface="Consolas" panose="020B0609020204030204" pitchFamily="49" charset="0"/>
                      </a:endParaRPr>
                    </a:p>
                  </a:txBody>
                  <a:tcPr/>
                </a:tc>
                <a:tc>
                  <a:txBody>
                    <a:bodyPr/>
                    <a:lstStyle/>
                    <a:p>
                      <a:endParaRPr lang="en-CH" dirty="0"/>
                    </a:p>
                  </a:txBody>
                  <a:tcPr/>
                </a:tc>
                <a:extLst>
                  <a:ext uri="{0D108BD9-81ED-4DB2-BD59-A6C34878D82A}">
                    <a16:rowId xmlns:a16="http://schemas.microsoft.com/office/drawing/2014/main" val="222862292"/>
                  </a:ext>
                </a:extLst>
              </a:tr>
            </a:tbl>
          </a:graphicData>
        </a:graphic>
      </p:graphicFrame>
      <p:sp>
        <p:nvSpPr>
          <p:cNvPr id="13" name="TextBox 12">
            <a:extLst>
              <a:ext uri="{FF2B5EF4-FFF2-40B4-BE49-F238E27FC236}">
                <a16:creationId xmlns:a16="http://schemas.microsoft.com/office/drawing/2014/main" id="{33341455-477C-A028-213A-1846F416E311}"/>
              </a:ext>
            </a:extLst>
          </p:cNvPr>
          <p:cNvSpPr txBox="1"/>
          <p:nvPr/>
        </p:nvSpPr>
        <p:spPr>
          <a:xfrm>
            <a:off x="5447928" y="899428"/>
            <a:ext cx="2952328" cy="369332"/>
          </a:xfrm>
          <a:prstGeom prst="rect">
            <a:avLst/>
          </a:prstGeom>
          <a:solidFill>
            <a:schemeClr val="bg2"/>
          </a:solidFill>
        </p:spPr>
        <p:txBody>
          <a:bodyPr wrap="square" rtlCol="0">
            <a:spAutoFit/>
          </a:bodyPr>
          <a:lstStyle/>
          <a:p>
            <a:r>
              <a:rPr lang="en-CH" dirty="0"/>
              <a:t>Notebook: view_or_copy</a:t>
            </a:r>
          </a:p>
        </p:txBody>
      </p:sp>
    </p:spTree>
    <p:extLst>
      <p:ext uri="{BB962C8B-B14F-4D97-AF65-F5344CB8AC3E}">
        <p14:creationId xmlns:p14="http://schemas.microsoft.com/office/powerpoint/2010/main" val="3001856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31</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9864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02DD6-C920-E1FE-C068-F768A5EE7720}"/>
              </a:ext>
            </a:extLst>
          </p:cNvPr>
          <p:cNvSpPr>
            <a:spLocks noGrp="1"/>
          </p:cNvSpPr>
          <p:nvPr>
            <p:ph type="title"/>
          </p:nvPr>
        </p:nvSpPr>
        <p:spPr/>
        <p:txBody>
          <a:bodyPr>
            <a:normAutofit fontScale="90000"/>
          </a:bodyPr>
          <a:lstStyle/>
          <a:p>
            <a:r>
              <a:rPr lang="en-CH" dirty="0"/>
              <a:t>A special kind of view: broadcasting operations</a:t>
            </a:r>
          </a:p>
        </p:txBody>
      </p:sp>
      <p:sp>
        <p:nvSpPr>
          <p:cNvPr id="4" name="Date Placeholder 3">
            <a:extLst>
              <a:ext uri="{FF2B5EF4-FFF2-40B4-BE49-F238E27FC236}">
                <a16:creationId xmlns:a16="http://schemas.microsoft.com/office/drawing/2014/main" id="{CC44DF12-06EB-9312-DC83-F996C01F01B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31D124F1-398C-CC3B-7BB2-EDAA1FE7190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0D8E9B-8A89-17D1-EC56-826716D33B19}"/>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B7E712A3-7C5F-95BF-C449-C58520B24DA1}"/>
              </a:ext>
            </a:extLst>
          </p:cNvPr>
          <p:cNvGraphicFramePr>
            <a:graphicFrameLocks noGrp="1"/>
          </p:cNvGraphicFramePr>
          <p:nvPr>
            <p:extLst>
              <p:ext uri="{D42A27DB-BD31-4B8C-83A1-F6EECF244321}">
                <p14:modId xmlns:p14="http://schemas.microsoft.com/office/powerpoint/2010/main" val="2642131670"/>
              </p:ext>
            </p:extLst>
          </p:nvPr>
        </p:nvGraphicFramePr>
        <p:xfrm>
          <a:off x="702736" y="2066563"/>
          <a:ext cx="4406886" cy="473452"/>
        </p:xfrm>
        <a:graphic>
          <a:graphicData uri="http://schemas.openxmlformats.org/drawingml/2006/table">
            <a:tbl>
              <a:tblPr firstRow="1" bandRow="1">
                <a:tableStyleId>{5C22544A-7EE6-4342-B048-85BDC9FD1C3A}</a:tableStyleId>
              </a:tblPr>
              <a:tblGrid>
                <a:gridCol w="489654">
                  <a:extLst>
                    <a:ext uri="{9D8B030D-6E8A-4147-A177-3AD203B41FA5}">
                      <a16:colId xmlns:a16="http://schemas.microsoft.com/office/drawing/2014/main" val="192593557"/>
                    </a:ext>
                  </a:extLst>
                </a:gridCol>
                <a:gridCol w="489654">
                  <a:extLst>
                    <a:ext uri="{9D8B030D-6E8A-4147-A177-3AD203B41FA5}">
                      <a16:colId xmlns:a16="http://schemas.microsoft.com/office/drawing/2014/main" val="1194640416"/>
                    </a:ext>
                  </a:extLst>
                </a:gridCol>
                <a:gridCol w="489654">
                  <a:extLst>
                    <a:ext uri="{9D8B030D-6E8A-4147-A177-3AD203B41FA5}">
                      <a16:colId xmlns:a16="http://schemas.microsoft.com/office/drawing/2014/main" val="501113775"/>
                    </a:ext>
                  </a:extLst>
                </a:gridCol>
                <a:gridCol w="489654">
                  <a:extLst>
                    <a:ext uri="{9D8B030D-6E8A-4147-A177-3AD203B41FA5}">
                      <a16:colId xmlns:a16="http://schemas.microsoft.com/office/drawing/2014/main" val="1120167580"/>
                    </a:ext>
                  </a:extLst>
                </a:gridCol>
                <a:gridCol w="489654">
                  <a:extLst>
                    <a:ext uri="{9D8B030D-6E8A-4147-A177-3AD203B41FA5}">
                      <a16:colId xmlns:a16="http://schemas.microsoft.com/office/drawing/2014/main" val="241209916"/>
                    </a:ext>
                  </a:extLst>
                </a:gridCol>
                <a:gridCol w="489654">
                  <a:extLst>
                    <a:ext uri="{9D8B030D-6E8A-4147-A177-3AD203B41FA5}">
                      <a16:colId xmlns:a16="http://schemas.microsoft.com/office/drawing/2014/main" val="3588069149"/>
                    </a:ext>
                  </a:extLst>
                </a:gridCol>
                <a:gridCol w="489654">
                  <a:extLst>
                    <a:ext uri="{9D8B030D-6E8A-4147-A177-3AD203B41FA5}">
                      <a16:colId xmlns:a16="http://schemas.microsoft.com/office/drawing/2014/main" val="1236301219"/>
                    </a:ext>
                  </a:extLst>
                </a:gridCol>
                <a:gridCol w="489654">
                  <a:extLst>
                    <a:ext uri="{9D8B030D-6E8A-4147-A177-3AD203B41FA5}">
                      <a16:colId xmlns:a16="http://schemas.microsoft.com/office/drawing/2014/main" val="1558425767"/>
                    </a:ext>
                  </a:extLst>
                </a:gridCol>
                <a:gridCol w="489654">
                  <a:extLst>
                    <a:ext uri="{9D8B030D-6E8A-4147-A177-3AD203B41FA5}">
                      <a16:colId xmlns:a16="http://schemas.microsoft.com/office/drawing/2014/main" val="2776569343"/>
                    </a:ext>
                  </a:extLst>
                </a:gridCol>
              </a:tblGrid>
              <a:tr h="473452">
                <a:tc>
                  <a:txBody>
                    <a:bodyPr/>
                    <a:lstStyle/>
                    <a:p>
                      <a:pPr algn="ctr"/>
                      <a:r>
                        <a:rPr lang="en-CH"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CH" dirty="0">
                          <a:solidFill>
                            <a:schemeClr val="tx1"/>
                          </a:solidFill>
                        </a:rPr>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5904975"/>
                  </a:ext>
                </a:extLst>
              </a:tr>
            </a:tbl>
          </a:graphicData>
        </a:graphic>
      </p:graphicFrame>
      <p:sp>
        <p:nvSpPr>
          <p:cNvPr id="8" name="TextBox 7">
            <a:extLst>
              <a:ext uri="{FF2B5EF4-FFF2-40B4-BE49-F238E27FC236}">
                <a16:creationId xmlns:a16="http://schemas.microsoft.com/office/drawing/2014/main" id="{5ACF49B2-B915-2D95-E7EA-214C85CA92E9}"/>
              </a:ext>
            </a:extLst>
          </p:cNvPr>
          <p:cNvSpPr txBox="1"/>
          <p:nvPr/>
        </p:nvSpPr>
        <p:spPr>
          <a:xfrm>
            <a:off x="551384" y="1636354"/>
            <a:ext cx="1944217" cy="369332"/>
          </a:xfrm>
          <a:prstGeom prst="rect">
            <a:avLst/>
          </a:prstGeom>
          <a:noFill/>
        </p:spPr>
        <p:txBody>
          <a:bodyPr wrap="square" rtlCol="0">
            <a:spAutoFit/>
          </a:bodyPr>
          <a:lstStyle/>
          <a:p>
            <a:r>
              <a:rPr lang="en-CH" b="1" dirty="0">
                <a:solidFill>
                  <a:schemeClr val="accent2">
                    <a:lumMod val="60000"/>
                    <a:lumOff val="40000"/>
                  </a:schemeClr>
                </a:solidFill>
              </a:rPr>
              <a:t>Memory block</a:t>
            </a:r>
          </a:p>
        </p:txBody>
      </p:sp>
      <p:sp>
        <p:nvSpPr>
          <p:cNvPr id="9" name="TextBox 8">
            <a:extLst>
              <a:ext uri="{FF2B5EF4-FFF2-40B4-BE49-F238E27FC236}">
                <a16:creationId xmlns:a16="http://schemas.microsoft.com/office/drawing/2014/main" id="{7371B7D1-A221-0B2A-E14C-D8F12C149CFF}"/>
              </a:ext>
            </a:extLst>
          </p:cNvPr>
          <p:cNvSpPr txBox="1"/>
          <p:nvPr/>
        </p:nvSpPr>
        <p:spPr>
          <a:xfrm>
            <a:off x="6879070" y="2707475"/>
            <a:ext cx="1944217" cy="369332"/>
          </a:xfrm>
          <a:prstGeom prst="rect">
            <a:avLst/>
          </a:prstGeom>
          <a:noFill/>
        </p:spPr>
        <p:txBody>
          <a:bodyPr wrap="square" rtlCol="0">
            <a:spAutoFit/>
          </a:bodyPr>
          <a:lstStyle/>
          <a:p>
            <a:r>
              <a:rPr lang="en-CH" b="1" dirty="0">
                <a:solidFill>
                  <a:schemeClr val="accent1">
                    <a:lumMod val="60000"/>
                    <a:lumOff val="40000"/>
                  </a:schemeClr>
                </a:solidFill>
              </a:rPr>
              <a:t>NumPy view</a:t>
            </a:r>
          </a:p>
        </p:txBody>
      </p:sp>
      <p:sp>
        <p:nvSpPr>
          <p:cNvPr id="10" name="TextBox 9">
            <a:extLst>
              <a:ext uri="{FF2B5EF4-FFF2-40B4-BE49-F238E27FC236}">
                <a16:creationId xmlns:a16="http://schemas.microsoft.com/office/drawing/2014/main" id="{8F0AF327-4C3F-834D-7F73-DF0475B9FF8A}"/>
              </a:ext>
            </a:extLst>
          </p:cNvPr>
          <p:cNvSpPr txBox="1"/>
          <p:nvPr/>
        </p:nvSpPr>
        <p:spPr>
          <a:xfrm>
            <a:off x="551384" y="2814156"/>
            <a:ext cx="2592288" cy="369332"/>
          </a:xfrm>
          <a:prstGeom prst="rect">
            <a:avLst/>
          </a:prstGeom>
          <a:noFill/>
        </p:spPr>
        <p:txBody>
          <a:bodyPr wrap="square" rtlCol="0">
            <a:spAutoFit/>
          </a:bodyPr>
          <a:lstStyle/>
          <a:p>
            <a:r>
              <a:rPr lang="en-CH" b="1" dirty="0">
                <a:solidFill>
                  <a:schemeClr val="bg1">
                    <a:lumMod val="50000"/>
                  </a:schemeClr>
                </a:solidFill>
              </a:rPr>
              <a:t>NumPy array metadata</a:t>
            </a:r>
          </a:p>
        </p:txBody>
      </p:sp>
      <p:graphicFrame>
        <p:nvGraphicFramePr>
          <p:cNvPr id="11" name="Table 10">
            <a:extLst>
              <a:ext uri="{FF2B5EF4-FFF2-40B4-BE49-F238E27FC236}">
                <a16:creationId xmlns:a16="http://schemas.microsoft.com/office/drawing/2014/main" id="{A23BA45C-926B-FC5F-43C6-290AB7975191}"/>
              </a:ext>
            </a:extLst>
          </p:cNvPr>
          <p:cNvGraphicFramePr>
            <a:graphicFrameLocks noGrp="1"/>
          </p:cNvGraphicFramePr>
          <p:nvPr>
            <p:extLst>
              <p:ext uri="{D42A27DB-BD31-4B8C-83A1-F6EECF244321}">
                <p14:modId xmlns:p14="http://schemas.microsoft.com/office/powerpoint/2010/main" val="2884300919"/>
              </p:ext>
            </p:extLst>
          </p:nvPr>
        </p:nvGraphicFramePr>
        <p:xfrm>
          <a:off x="711754" y="3212976"/>
          <a:ext cx="2152904" cy="1097280"/>
        </p:xfrm>
        <a:graphic>
          <a:graphicData uri="http://schemas.openxmlformats.org/drawingml/2006/table">
            <a:tbl>
              <a:tblPr firstRow="1" bandRow="1">
                <a:tableStyleId>{5C22544A-7EE6-4342-B048-85BDC9FD1C3A}</a:tableStyleId>
              </a:tblPr>
              <a:tblGrid>
                <a:gridCol w="1076452">
                  <a:extLst>
                    <a:ext uri="{9D8B030D-6E8A-4147-A177-3AD203B41FA5}">
                      <a16:colId xmlns:a16="http://schemas.microsoft.com/office/drawing/2014/main" val="2080692857"/>
                    </a:ext>
                  </a:extLst>
                </a:gridCol>
                <a:gridCol w="1076452">
                  <a:extLst>
                    <a:ext uri="{9D8B030D-6E8A-4147-A177-3AD203B41FA5}">
                      <a16:colId xmlns:a16="http://schemas.microsoft.com/office/drawing/2014/main" val="1812720496"/>
                    </a:ext>
                  </a:extLst>
                </a:gridCol>
              </a:tblGrid>
              <a:tr h="273299">
                <a:tc>
                  <a:txBody>
                    <a:bodyPr/>
                    <a:lstStyle/>
                    <a:p>
                      <a:r>
                        <a:rPr lang="en-CH" sz="1200" b="1" dirty="0">
                          <a:solidFill>
                            <a:schemeClr val="tx1"/>
                          </a:solidFill>
                          <a:latin typeface="Consolas" panose="020B0609020204030204" pitchFamily="49" charset="0"/>
                          <a:cs typeface="Consolas" panose="020B0609020204030204" pitchFamily="49" charset="0"/>
                        </a:rPr>
                        <a:t>dtype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int64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601231931"/>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ndim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53214733"/>
                  </a:ext>
                </a:extLst>
              </a:tr>
              <a:tr h="273299">
                <a:tc>
                  <a:txBody>
                    <a:bodyPr/>
                    <a:lstStyle/>
                    <a:p>
                      <a:r>
                        <a:rPr lang="en-CH" sz="1200" b="1" dirty="0">
                          <a:solidFill>
                            <a:schemeClr val="tx1"/>
                          </a:solidFill>
                          <a:latin typeface="Consolas" panose="020B0609020204030204" pitchFamily="49" charset="0"/>
                          <a:cs typeface="Consolas" panose="020B0609020204030204" pitchFamily="49" charset="0"/>
                        </a:rPr>
                        <a:t>shape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(4, 9)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402452231"/>
                  </a:ext>
                </a:extLst>
              </a:tr>
              <a:tr h="260223">
                <a:tc>
                  <a:txBody>
                    <a:bodyPr/>
                    <a:lstStyle/>
                    <a:p>
                      <a:r>
                        <a:rPr lang="en-CH" sz="1200" b="1" dirty="0">
                          <a:solidFill>
                            <a:schemeClr val="tx1"/>
                          </a:solidFill>
                          <a:latin typeface="Consolas" panose="020B0609020204030204" pitchFamily="49" charset="0"/>
                          <a:cs typeface="Consolas" panose="020B0609020204030204" pitchFamily="49" charset="0"/>
                        </a:rPr>
                        <a:t>strides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algn="l" defTabSz="914400" rtl="0" eaLnBrk="1" latinLnBrk="0" hangingPunct="1"/>
                      <a:r>
                        <a:rPr lang="en-CH" sz="1200" b="0" kern="1200" dirty="0">
                          <a:solidFill>
                            <a:schemeClr val="tx1"/>
                          </a:solidFill>
                          <a:latin typeface="Consolas" panose="020B0609020204030204" pitchFamily="49" charset="0"/>
                          <a:ea typeface="+mn-ea"/>
                          <a:cs typeface="Consolas" panose="020B0609020204030204" pitchFamily="49" charset="0"/>
                        </a:rPr>
                        <a:t>(</a:t>
                      </a:r>
                      <a:r>
                        <a:rPr lang="en-CH" sz="1200" b="1" kern="1200" dirty="0">
                          <a:solidFill>
                            <a:srgbClr val="FF0000"/>
                          </a:solidFill>
                          <a:latin typeface="Consolas" panose="020B0609020204030204" pitchFamily="49" charset="0"/>
                          <a:ea typeface="+mn-ea"/>
                          <a:cs typeface="Consolas" panose="020B0609020204030204" pitchFamily="49" charset="0"/>
                        </a:rPr>
                        <a:t>0</a:t>
                      </a:r>
                      <a:r>
                        <a:rPr lang="en-CH" sz="1200" b="0" kern="1200" dirty="0">
                          <a:solidFill>
                            <a:schemeClr val="tx1"/>
                          </a:solidFill>
                          <a:latin typeface="Consolas" panose="020B0609020204030204" pitchFamily="49" charset="0"/>
                          <a:ea typeface="+mn-ea"/>
                          <a:cs typeface="Consolas" panose="020B0609020204030204" pitchFamily="49" charset="0"/>
                        </a:rPr>
                        <a:t>, 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716865482"/>
                  </a:ext>
                </a:extLst>
              </a:tr>
            </a:tbl>
          </a:graphicData>
        </a:graphic>
      </p:graphicFrame>
      <p:graphicFrame>
        <p:nvGraphicFramePr>
          <p:cNvPr id="12" name="Table 11">
            <a:extLst>
              <a:ext uri="{FF2B5EF4-FFF2-40B4-BE49-F238E27FC236}">
                <a16:creationId xmlns:a16="http://schemas.microsoft.com/office/drawing/2014/main" id="{5C92FBA3-7A74-D79E-0BDC-7F5F938E074D}"/>
              </a:ext>
            </a:extLst>
          </p:cNvPr>
          <p:cNvGraphicFramePr>
            <a:graphicFrameLocks noGrp="1"/>
          </p:cNvGraphicFramePr>
          <p:nvPr>
            <p:extLst>
              <p:ext uri="{D42A27DB-BD31-4B8C-83A1-F6EECF244321}">
                <p14:modId xmlns:p14="http://schemas.microsoft.com/office/powerpoint/2010/main" val="550005785"/>
              </p:ext>
            </p:extLst>
          </p:nvPr>
        </p:nvGraphicFramePr>
        <p:xfrm>
          <a:off x="7032104" y="3105596"/>
          <a:ext cx="3960441" cy="1462240"/>
        </p:xfrm>
        <a:graphic>
          <a:graphicData uri="http://schemas.openxmlformats.org/drawingml/2006/table">
            <a:tbl>
              <a:tblPr firstRow="1" bandRow="1">
                <a:tableStyleId>{5C22544A-7EE6-4342-B048-85BDC9FD1C3A}</a:tableStyleId>
              </a:tblPr>
              <a:tblGrid>
                <a:gridCol w="440049">
                  <a:extLst>
                    <a:ext uri="{9D8B030D-6E8A-4147-A177-3AD203B41FA5}">
                      <a16:colId xmlns:a16="http://schemas.microsoft.com/office/drawing/2014/main" val="371355521"/>
                    </a:ext>
                  </a:extLst>
                </a:gridCol>
                <a:gridCol w="440049">
                  <a:extLst>
                    <a:ext uri="{9D8B030D-6E8A-4147-A177-3AD203B41FA5}">
                      <a16:colId xmlns:a16="http://schemas.microsoft.com/office/drawing/2014/main" val="1890143904"/>
                    </a:ext>
                  </a:extLst>
                </a:gridCol>
                <a:gridCol w="440049">
                  <a:extLst>
                    <a:ext uri="{9D8B030D-6E8A-4147-A177-3AD203B41FA5}">
                      <a16:colId xmlns:a16="http://schemas.microsoft.com/office/drawing/2014/main" val="3423238042"/>
                    </a:ext>
                  </a:extLst>
                </a:gridCol>
                <a:gridCol w="440049">
                  <a:extLst>
                    <a:ext uri="{9D8B030D-6E8A-4147-A177-3AD203B41FA5}">
                      <a16:colId xmlns:a16="http://schemas.microsoft.com/office/drawing/2014/main" val="3585839213"/>
                    </a:ext>
                  </a:extLst>
                </a:gridCol>
                <a:gridCol w="440049">
                  <a:extLst>
                    <a:ext uri="{9D8B030D-6E8A-4147-A177-3AD203B41FA5}">
                      <a16:colId xmlns:a16="http://schemas.microsoft.com/office/drawing/2014/main" val="1895507969"/>
                    </a:ext>
                  </a:extLst>
                </a:gridCol>
                <a:gridCol w="440049">
                  <a:extLst>
                    <a:ext uri="{9D8B030D-6E8A-4147-A177-3AD203B41FA5}">
                      <a16:colId xmlns:a16="http://schemas.microsoft.com/office/drawing/2014/main" val="3131941444"/>
                    </a:ext>
                  </a:extLst>
                </a:gridCol>
                <a:gridCol w="440049">
                  <a:extLst>
                    <a:ext uri="{9D8B030D-6E8A-4147-A177-3AD203B41FA5}">
                      <a16:colId xmlns:a16="http://schemas.microsoft.com/office/drawing/2014/main" val="504182679"/>
                    </a:ext>
                  </a:extLst>
                </a:gridCol>
                <a:gridCol w="440049">
                  <a:extLst>
                    <a:ext uri="{9D8B030D-6E8A-4147-A177-3AD203B41FA5}">
                      <a16:colId xmlns:a16="http://schemas.microsoft.com/office/drawing/2014/main" val="3735534231"/>
                    </a:ext>
                  </a:extLst>
                </a:gridCol>
                <a:gridCol w="440049">
                  <a:extLst>
                    <a:ext uri="{9D8B030D-6E8A-4147-A177-3AD203B41FA5}">
                      <a16:colId xmlns:a16="http://schemas.microsoft.com/office/drawing/2014/main" val="1814250458"/>
                    </a:ext>
                  </a:extLst>
                </a:gridCol>
              </a:tblGrid>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9756804"/>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73066856"/>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63045982"/>
                  </a:ext>
                </a:extLst>
              </a:tr>
              <a:tr h="365560">
                <a:tc>
                  <a:txBody>
                    <a:bodyPr/>
                    <a:lstStyle/>
                    <a:p>
                      <a:pPr marL="0" algn="ctr" defTabSz="914400" rtl="0" eaLnBrk="1" latinLnBrk="0" hangingPunct="1"/>
                      <a:r>
                        <a:rPr lang="en-CH" sz="1600" b="1" kern="1200" dirty="0">
                          <a:solidFill>
                            <a:schemeClr val="tx1"/>
                          </a:solidFill>
                          <a:latin typeface="+mn-lt"/>
                          <a:ea typeface="+mn-ea"/>
                          <a:cs typeface="+mn-cs"/>
                        </a:rPr>
                        <a:t>0</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1</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2</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3</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4</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5</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6</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7</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algn="ctr" defTabSz="914400" rtl="0" eaLnBrk="1" latinLnBrk="0" hangingPunct="1"/>
                      <a:r>
                        <a:rPr lang="en-CH" sz="1600" b="1" kern="1200" dirty="0">
                          <a:solidFill>
                            <a:schemeClr val="tx1"/>
                          </a:solidFill>
                          <a:latin typeface="+mn-lt"/>
                          <a:ea typeface="+mn-ea"/>
                          <a:cs typeface="+mn-cs"/>
                        </a:rPr>
                        <a:t>8</a:t>
                      </a:r>
                    </a:p>
                  </a:txBody>
                  <a:tcPr marL="111703" marR="111703" marT="55852" marB="5585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84307954"/>
                  </a:ext>
                </a:extLst>
              </a:tr>
            </a:tbl>
          </a:graphicData>
        </a:graphic>
      </p:graphicFrame>
      <p:sp>
        <p:nvSpPr>
          <p:cNvPr id="19" name="TextBox 18">
            <a:extLst>
              <a:ext uri="{FF2B5EF4-FFF2-40B4-BE49-F238E27FC236}">
                <a16:creationId xmlns:a16="http://schemas.microsoft.com/office/drawing/2014/main" id="{3B6E1D6E-6F6F-A923-EDDF-D539216A2233}"/>
              </a:ext>
            </a:extLst>
          </p:cNvPr>
          <p:cNvSpPr txBox="1"/>
          <p:nvPr/>
        </p:nvSpPr>
        <p:spPr>
          <a:xfrm>
            <a:off x="3436381" y="4755470"/>
            <a:ext cx="2160240" cy="1200329"/>
          </a:xfrm>
          <a:prstGeom prst="rect">
            <a:avLst/>
          </a:prstGeom>
          <a:solidFill>
            <a:schemeClr val="accent6">
              <a:lumMod val="20000"/>
              <a:lumOff val="80000"/>
            </a:schemeClr>
          </a:solidFill>
        </p:spPr>
        <p:txBody>
          <a:bodyPr wrap="square" rtlCol="0">
            <a:spAutoFit/>
          </a:bodyPr>
          <a:lstStyle/>
          <a:p>
            <a:r>
              <a:rPr lang="en-CH" dirty="0"/>
              <a:t>A stride of 0 means that for each new row, we don’t move in memory</a:t>
            </a:r>
          </a:p>
        </p:txBody>
      </p:sp>
      <p:cxnSp>
        <p:nvCxnSpPr>
          <p:cNvPr id="21" name="Straight Arrow Connector 20">
            <a:extLst>
              <a:ext uri="{FF2B5EF4-FFF2-40B4-BE49-F238E27FC236}">
                <a16:creationId xmlns:a16="http://schemas.microsoft.com/office/drawing/2014/main" id="{15292519-A75A-D272-C8F7-75F25248F9C8}"/>
              </a:ext>
            </a:extLst>
          </p:cNvPr>
          <p:cNvCxnSpPr>
            <a:cxnSpLocks/>
          </p:cNvCxnSpPr>
          <p:nvPr/>
        </p:nvCxnSpPr>
        <p:spPr>
          <a:xfrm flipH="1" flipV="1">
            <a:off x="1991544" y="4252156"/>
            <a:ext cx="1305498" cy="9050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E2204848-80F2-B48D-89AB-842A91188B62}"/>
              </a:ext>
            </a:extLst>
          </p:cNvPr>
          <p:cNvSpPr txBox="1"/>
          <p:nvPr/>
        </p:nvSpPr>
        <p:spPr>
          <a:xfrm>
            <a:off x="7356140" y="1539761"/>
            <a:ext cx="3312368" cy="923330"/>
          </a:xfrm>
          <a:prstGeom prst="rect">
            <a:avLst/>
          </a:prstGeom>
          <a:solidFill>
            <a:schemeClr val="accent6">
              <a:lumMod val="20000"/>
              <a:lumOff val="80000"/>
            </a:schemeClr>
          </a:solidFill>
        </p:spPr>
        <p:txBody>
          <a:bodyPr wrap="square" rtlCol="0">
            <a:spAutoFit/>
          </a:bodyPr>
          <a:lstStyle/>
          <a:p>
            <a:r>
              <a:rPr lang="en-CH" dirty="0"/>
              <a:t>As a result, we obtain a view with duplicated rows, without using extra memory!</a:t>
            </a:r>
          </a:p>
        </p:txBody>
      </p:sp>
      <p:sp>
        <p:nvSpPr>
          <p:cNvPr id="24" name="TextBox 23">
            <a:extLst>
              <a:ext uri="{FF2B5EF4-FFF2-40B4-BE49-F238E27FC236}">
                <a16:creationId xmlns:a16="http://schemas.microsoft.com/office/drawing/2014/main" id="{A3A252FC-E0B1-4368-3A6E-FE28B3D06003}"/>
              </a:ext>
            </a:extLst>
          </p:cNvPr>
          <p:cNvSpPr txBox="1"/>
          <p:nvPr/>
        </p:nvSpPr>
        <p:spPr>
          <a:xfrm>
            <a:off x="3423233" y="3157010"/>
            <a:ext cx="2160240" cy="923330"/>
          </a:xfrm>
          <a:prstGeom prst="rect">
            <a:avLst/>
          </a:prstGeom>
          <a:solidFill>
            <a:schemeClr val="accent6">
              <a:lumMod val="20000"/>
              <a:lumOff val="80000"/>
            </a:schemeClr>
          </a:solidFill>
        </p:spPr>
        <p:txBody>
          <a:bodyPr wrap="square" rtlCol="0">
            <a:spAutoFit/>
          </a:bodyPr>
          <a:lstStyle/>
          <a:p>
            <a:r>
              <a:rPr lang="en-CH" dirty="0"/>
              <a:t>The shape says we have 4 rows and 9 columns</a:t>
            </a:r>
          </a:p>
        </p:txBody>
      </p:sp>
      <p:cxnSp>
        <p:nvCxnSpPr>
          <p:cNvPr id="25" name="Straight Arrow Connector 24">
            <a:extLst>
              <a:ext uri="{FF2B5EF4-FFF2-40B4-BE49-F238E27FC236}">
                <a16:creationId xmlns:a16="http://schemas.microsoft.com/office/drawing/2014/main" id="{64E749E5-8307-4B4E-FF50-B8CEAE920A45}"/>
              </a:ext>
            </a:extLst>
          </p:cNvPr>
          <p:cNvCxnSpPr>
            <a:cxnSpLocks/>
          </p:cNvCxnSpPr>
          <p:nvPr/>
        </p:nvCxnSpPr>
        <p:spPr>
          <a:xfrm flipH="1">
            <a:off x="2495601" y="3573276"/>
            <a:ext cx="792087" cy="263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11745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BD02-7C20-12F9-0AFB-53BAE945B1D2}"/>
              </a:ext>
            </a:extLst>
          </p:cNvPr>
          <p:cNvSpPr>
            <a:spLocks noGrp="1"/>
          </p:cNvSpPr>
          <p:nvPr>
            <p:ph type="title"/>
          </p:nvPr>
        </p:nvSpPr>
        <p:spPr/>
        <p:txBody>
          <a:bodyPr>
            <a:noAutofit/>
          </a:bodyPr>
          <a:lstStyle/>
          <a:p>
            <a:r>
              <a:rPr lang="en-CH" sz="3200" dirty="0"/>
              <a:t>NumPy uses broadcasting to perform operation on arrays of different shape without having to allocate extra memory</a:t>
            </a:r>
          </a:p>
        </p:txBody>
      </p:sp>
      <p:sp>
        <p:nvSpPr>
          <p:cNvPr id="6" name="Content Placeholder 5">
            <a:extLst>
              <a:ext uri="{FF2B5EF4-FFF2-40B4-BE49-F238E27FC236}">
                <a16:creationId xmlns:a16="http://schemas.microsoft.com/office/drawing/2014/main" id="{A46BA3BD-E654-1C97-EC31-87069FEFE439}"/>
              </a:ext>
            </a:extLst>
          </p:cNvPr>
          <p:cNvSpPr>
            <a:spLocks noGrp="1"/>
          </p:cNvSpPr>
          <p:nvPr>
            <p:ph idx="1"/>
          </p:nvPr>
        </p:nvSpPr>
        <p:spPr/>
        <p:txBody>
          <a:bodyPr/>
          <a:lstStyle/>
          <a:p>
            <a:r>
              <a:rPr lang="en-CH" dirty="0"/>
              <a:t>HERE a couple of examples (get them from previous classes)</a:t>
            </a:r>
          </a:p>
          <a:p>
            <a:r>
              <a:rPr lang="en-CH" dirty="0"/>
              <a:t>A + x</a:t>
            </a:r>
          </a:p>
          <a:p>
            <a:r>
              <a:rPr lang="en-CH" dirty="0"/>
              <a:t>X * X^T</a:t>
            </a:r>
          </a:p>
        </p:txBody>
      </p:sp>
      <p:sp>
        <p:nvSpPr>
          <p:cNvPr id="3" name="Date Placeholder 2">
            <a:extLst>
              <a:ext uri="{FF2B5EF4-FFF2-40B4-BE49-F238E27FC236}">
                <a16:creationId xmlns:a16="http://schemas.microsoft.com/office/drawing/2014/main" id="{15852CC2-0941-E9CE-504A-0F4B7CECC49C}"/>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D7A8CB-4D9B-9928-9179-8C537E852713}"/>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285ABB5A-C0CE-BC34-F20C-75138EEC2D86}"/>
              </a:ext>
            </a:extLst>
          </p:cNvPr>
          <p:cNvSpPr>
            <a:spLocks noGrp="1"/>
          </p:cNvSpPr>
          <p:nvPr>
            <p:ph type="sldNum" sz="quarter" idx="12"/>
          </p:nvPr>
        </p:nvSpPr>
        <p:spPr/>
        <p:txBody>
          <a:bodyPr/>
          <a:lstStyle/>
          <a:p>
            <a:fld id="{EF79ADEA-B933-47CC-A4E9-04E6298B917C}" type="slidenum">
              <a:rPr lang="en-US" smtClean="0"/>
              <a:pPr/>
              <a:t>33</a:t>
            </a:fld>
            <a:endParaRPr lang="en-US"/>
          </a:p>
        </p:txBody>
      </p:sp>
    </p:spTree>
    <p:extLst>
      <p:ext uri="{BB962C8B-B14F-4D97-AF65-F5344CB8AC3E}">
        <p14:creationId xmlns:p14="http://schemas.microsoft.com/office/powerpoint/2010/main" val="7219296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NumPy’s speed efficiency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1042263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6FFE4-F754-E607-E5FD-5C894BB77546}"/>
              </a:ext>
            </a:extLst>
          </p:cNvPr>
          <p:cNvSpPr>
            <a:spLocks noGrp="1"/>
          </p:cNvSpPr>
          <p:nvPr>
            <p:ph type="title"/>
          </p:nvPr>
        </p:nvSpPr>
        <p:spPr/>
        <p:txBody>
          <a:bodyPr/>
          <a:lstStyle/>
          <a:p>
            <a:r>
              <a:rPr lang="en-CH" dirty="0"/>
              <a:t>For loops in C</a:t>
            </a:r>
          </a:p>
        </p:txBody>
      </p:sp>
      <p:sp>
        <p:nvSpPr>
          <p:cNvPr id="6" name="Content Placeholder 5">
            <a:extLst>
              <a:ext uri="{FF2B5EF4-FFF2-40B4-BE49-F238E27FC236}">
                <a16:creationId xmlns:a16="http://schemas.microsoft.com/office/drawing/2014/main" id="{8B36572F-4C1F-3868-EF42-DFBB27BD0163}"/>
              </a:ext>
            </a:extLst>
          </p:cNvPr>
          <p:cNvSpPr>
            <a:spLocks noGrp="1"/>
          </p:cNvSpPr>
          <p:nvPr>
            <p:ph idx="1"/>
          </p:nvPr>
        </p:nvSpPr>
        <p:spPr/>
        <p:txBody>
          <a:bodyPr/>
          <a:lstStyle/>
          <a:p>
            <a:r>
              <a:rPr lang="en-CH" dirty="0"/>
              <a:t>Show how a numpy operation can be executed very fast in C</a:t>
            </a:r>
          </a:p>
          <a:p>
            <a:pPr lvl="1"/>
            <a:r>
              <a:rPr lang="en-CH" dirty="0"/>
              <a:t>Related to memory: the data is of a C numerical type, and the layout is regular in memory. A C loop can jump from one memory location to the next by moving by “strides” bytes and accumulating the result</a:t>
            </a:r>
          </a:p>
          <a:p>
            <a:r>
              <a:rPr lang="en-CH" dirty="0"/>
              <a:t>To get that performance, one needs to vectorize! it’s important to avoid for-loops at all costs</a:t>
            </a:r>
          </a:p>
          <a:p>
            <a:pPr marL="0" indent="0">
              <a:buNone/>
            </a:pPr>
            <a:endParaRPr lang="en-CH" dirty="0"/>
          </a:p>
          <a:p>
            <a:r>
              <a:rPr lang="en-CH" dirty="0"/>
              <a:t>Question: How is efficiency of Python vs C in the Big-O sense?</a:t>
            </a:r>
          </a:p>
        </p:txBody>
      </p:sp>
      <p:sp>
        <p:nvSpPr>
          <p:cNvPr id="3" name="Date Placeholder 2">
            <a:extLst>
              <a:ext uri="{FF2B5EF4-FFF2-40B4-BE49-F238E27FC236}">
                <a16:creationId xmlns:a16="http://schemas.microsoft.com/office/drawing/2014/main" id="{72DECA80-691B-3CB3-BD9F-3EFF2E44B6FE}"/>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42A8D89-9A90-C092-4335-C3B5C9983BF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9CAD5716-873A-C02F-4631-3E728546A84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34237275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884D-A7FF-C403-B389-C859FDBA2B14}"/>
              </a:ext>
            </a:extLst>
          </p:cNvPr>
          <p:cNvSpPr>
            <a:spLocks noGrp="1"/>
          </p:cNvSpPr>
          <p:nvPr>
            <p:ph type="title"/>
          </p:nvPr>
        </p:nvSpPr>
        <p:spPr/>
        <p:txBody>
          <a:bodyPr>
            <a:normAutofit fontScale="90000"/>
          </a:bodyPr>
          <a:lstStyle/>
          <a:p>
            <a:r>
              <a:rPr lang="en-CH" dirty="0"/>
              <a:t>Here list useful NumPy functions that help vectorize for-loop code</a:t>
            </a:r>
          </a:p>
        </p:txBody>
      </p:sp>
      <p:sp>
        <p:nvSpPr>
          <p:cNvPr id="3" name="Content Placeholder 2">
            <a:extLst>
              <a:ext uri="{FF2B5EF4-FFF2-40B4-BE49-F238E27FC236}">
                <a16:creationId xmlns:a16="http://schemas.microsoft.com/office/drawing/2014/main" id="{0838B313-07FA-35B3-99B9-3265A843DEA2}"/>
              </a:ext>
            </a:extLst>
          </p:cNvPr>
          <p:cNvSpPr>
            <a:spLocks noGrp="1"/>
          </p:cNvSpPr>
          <p:nvPr>
            <p:ph idx="1"/>
          </p:nvPr>
        </p:nvSpPr>
        <p:spPr>
          <a:solidFill>
            <a:schemeClr val="accent5"/>
          </a:solidFill>
        </p:spPr>
        <p:txBody>
          <a:bodyPr/>
          <a:lstStyle/>
          <a:p>
            <a:pPr marL="0" indent="0">
              <a:buNone/>
            </a:pPr>
            <a:r>
              <a:rPr lang="en-CH" dirty="0"/>
              <a:t>VM</a:t>
            </a:r>
          </a:p>
          <a:p>
            <a:r>
              <a:rPr lang="en-CH" dirty="0"/>
              <a:t>Make a reference slide with useful things to vectorize for-loops</a:t>
            </a:r>
          </a:p>
          <a:p>
            <a:pPr lvl="1"/>
            <a:r>
              <a:rPr lang="en-CH" dirty="0"/>
              <a:t>broadcasting</a:t>
            </a:r>
          </a:p>
          <a:p>
            <a:pPr lvl="1"/>
            <a:r>
              <a:rPr lang="en-CH" dirty="0"/>
              <a:t>mgrid</a:t>
            </a:r>
          </a:p>
          <a:p>
            <a:pPr lvl="1"/>
            <a:r>
              <a:rPr lang="en-CH" dirty="0"/>
              <a:t>…</a:t>
            </a:r>
          </a:p>
          <a:p>
            <a:r>
              <a:rPr lang="en-CH" dirty="0"/>
              <a:t>Find a couple of nice examples where complicated for-loop code is nicely vectorized</a:t>
            </a:r>
          </a:p>
        </p:txBody>
      </p:sp>
      <p:sp>
        <p:nvSpPr>
          <p:cNvPr id="4" name="Date Placeholder 3">
            <a:extLst>
              <a:ext uri="{FF2B5EF4-FFF2-40B4-BE49-F238E27FC236}">
                <a16:creationId xmlns:a16="http://schemas.microsoft.com/office/drawing/2014/main" id="{6474275D-F5DF-2E00-4F5A-CA3F3F2458B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CB35C8-DC09-8CDC-7F0E-6F41BA3252F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4E0B24B-028B-869F-7282-26C924E96438}"/>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7062722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CD41E-F141-90CD-ED72-B4C08C75ACD7}"/>
              </a:ext>
            </a:extLst>
          </p:cNvPr>
          <p:cNvSpPr>
            <a:spLocks noGrp="1"/>
          </p:cNvSpPr>
          <p:nvPr>
            <p:ph type="title"/>
          </p:nvPr>
        </p:nvSpPr>
        <p:spPr/>
        <p:txBody>
          <a:bodyPr>
            <a:normAutofit fontScale="90000"/>
          </a:bodyPr>
          <a:lstStyle/>
          <a:p>
            <a:r>
              <a:rPr lang="en-CH" dirty="0"/>
              <a:t>Exercise: give python code with for-loops and ask them to vectorize</a:t>
            </a:r>
          </a:p>
        </p:txBody>
      </p:sp>
      <p:sp>
        <p:nvSpPr>
          <p:cNvPr id="3" name="Date Placeholder 2">
            <a:extLst>
              <a:ext uri="{FF2B5EF4-FFF2-40B4-BE49-F238E27FC236}">
                <a16:creationId xmlns:a16="http://schemas.microsoft.com/office/drawing/2014/main" id="{8C4F5686-8E8F-B101-6824-2FF98860ABE9}"/>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2B730574-D0D8-B11F-5E0C-19C345FBD5C6}"/>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D12A3F0D-6B83-B946-DB67-646A1DFFF058}"/>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24202348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9EFB-EF60-00A6-6E9A-335ED63EBB76}"/>
              </a:ext>
            </a:extLst>
          </p:cNvPr>
          <p:cNvSpPr>
            <a:spLocks noGrp="1"/>
          </p:cNvSpPr>
          <p:nvPr>
            <p:ph type="title"/>
          </p:nvPr>
        </p:nvSpPr>
        <p:spPr/>
        <p:txBody>
          <a:bodyPr>
            <a:normAutofit fontScale="90000"/>
          </a:bodyPr>
          <a:lstStyle/>
          <a:p>
            <a:r>
              <a:rPr lang="en-CH" dirty="0"/>
              <a:t>Hands on: Connecting the dots with the computer architecture class</a:t>
            </a:r>
          </a:p>
        </p:txBody>
      </p:sp>
      <p:sp>
        <p:nvSpPr>
          <p:cNvPr id="3" name="Content Placeholder 2">
            <a:extLst>
              <a:ext uri="{FF2B5EF4-FFF2-40B4-BE49-F238E27FC236}">
                <a16:creationId xmlns:a16="http://schemas.microsoft.com/office/drawing/2014/main" id="{23E10B1F-A140-F84A-BE2B-DC0896E256C1}"/>
              </a:ext>
            </a:extLst>
          </p:cNvPr>
          <p:cNvSpPr>
            <a:spLocks noGrp="1"/>
          </p:cNvSpPr>
          <p:nvPr>
            <p:ph idx="1"/>
          </p:nvPr>
        </p:nvSpPr>
        <p:spPr/>
        <p:txBody>
          <a:bodyPr/>
          <a:lstStyle/>
          <a:p>
            <a:r>
              <a:rPr lang="en-CH" dirty="0"/>
              <a:t>We want to compute the sum of all elements of a sliced array,</a:t>
            </a:r>
            <a:br>
              <a:rPr lang="en-CH" dirty="0"/>
            </a:br>
            <a:r>
              <a:rPr lang="en-CH" dirty="0">
                <a:latin typeface="Consolas" panose="020B0609020204030204" pitchFamily="49" charset="0"/>
                <a:cs typeface="Consolas" panose="020B0609020204030204" pitchFamily="49" charset="0"/>
              </a:rPr>
              <a:t>x[::step_i, ::step_j].sum()</a:t>
            </a:r>
            <a:br>
              <a:rPr lang="en-CH" dirty="0">
                <a:latin typeface="Consolas" panose="020B0609020204030204" pitchFamily="49" charset="0"/>
                <a:cs typeface="Consolas" panose="020B0609020204030204" pitchFamily="49" charset="0"/>
              </a:rPr>
            </a:br>
            <a:br>
              <a:rPr lang="en-CH" dirty="0"/>
            </a:br>
            <a:r>
              <a:rPr lang="en-CH" dirty="0"/>
              <a:t>Discuss the memory and speed efficiency of this expression</a:t>
            </a:r>
          </a:p>
          <a:p>
            <a:pPr marL="0" indent="0">
              <a:buNone/>
            </a:pPr>
            <a:br>
              <a:rPr lang="en-CH" dirty="0"/>
            </a:br>
            <a:endParaRPr lang="en-CH" dirty="0"/>
          </a:p>
          <a:p>
            <a:r>
              <a:rPr lang="en-CH" dirty="0"/>
              <a:t>Think about Verjinia and Tiziano’s architecture class</a:t>
            </a:r>
          </a:p>
          <a:p>
            <a:r>
              <a:rPr lang="en-CH" dirty="0"/>
              <a:t>Is there any scenario where creating a copy of the sliced array could improve efficiency?</a:t>
            </a:r>
            <a:br>
              <a:rPr lang="en-CH" dirty="0"/>
            </a:br>
            <a:r>
              <a:rPr lang="en-CH" dirty="0">
                <a:latin typeface="Consolas" panose="020B0609020204030204" pitchFamily="49" charset="0"/>
                <a:cs typeface="Consolas" panose="020B0609020204030204" pitchFamily="49" charset="0"/>
              </a:rPr>
              <a:t>x[::step_i, ::step_j].copy().sum()</a:t>
            </a:r>
          </a:p>
        </p:txBody>
      </p:sp>
      <p:sp>
        <p:nvSpPr>
          <p:cNvPr id="4" name="Date Placeholder 3">
            <a:extLst>
              <a:ext uri="{FF2B5EF4-FFF2-40B4-BE49-F238E27FC236}">
                <a16:creationId xmlns:a16="http://schemas.microsoft.com/office/drawing/2014/main" id="{B971517D-7F5A-CD5A-955D-7356A2208E2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1B3AE2F-CC09-3ABC-0585-2539BAB1118C}"/>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D8898CC-6D2B-123E-3420-B2FDD184B218}"/>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7" name="TextBox 6">
            <a:extLst>
              <a:ext uri="{FF2B5EF4-FFF2-40B4-BE49-F238E27FC236}">
                <a16:creationId xmlns:a16="http://schemas.microsoft.com/office/drawing/2014/main" id="{DC97BF90-BEF2-55B8-6CD5-205FF06058A2}"/>
              </a:ext>
            </a:extLst>
          </p:cNvPr>
          <p:cNvSpPr txBox="1"/>
          <p:nvPr/>
        </p:nvSpPr>
        <p:spPr>
          <a:xfrm>
            <a:off x="6312024" y="2420888"/>
            <a:ext cx="2880320" cy="646331"/>
          </a:xfrm>
          <a:prstGeom prst="rect">
            <a:avLst/>
          </a:prstGeom>
          <a:solidFill>
            <a:srgbClr val="FFFF00"/>
          </a:solidFill>
        </p:spPr>
        <p:txBody>
          <a:bodyPr wrap="square" rtlCol="0">
            <a:spAutoFit/>
          </a:bodyPr>
          <a:lstStyle/>
          <a:p>
            <a:r>
              <a:rPr lang="en-CH" dirty="0"/>
              <a:t>I think this exercise does not make sense</a:t>
            </a:r>
          </a:p>
        </p:txBody>
      </p:sp>
    </p:spTree>
    <p:extLst>
      <p:ext uri="{BB962C8B-B14F-4D97-AF65-F5344CB8AC3E}">
        <p14:creationId xmlns:p14="http://schemas.microsoft.com/office/powerpoint/2010/main" val="22144922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p:txBody>
          <a:bodyPr>
            <a:normAutofit/>
          </a:bodyPr>
          <a:lstStyle/>
          <a:p>
            <a:r>
              <a:rPr lang="en-CH" sz="3600" dirty="0"/>
              <a:t>Beyond memory (briefly, optional, probably skip)</a:t>
            </a:r>
            <a:endParaRPr lang="en-CH" sz="5400" dirty="0"/>
          </a:p>
        </p:txBody>
      </p:sp>
      <p:sp>
        <p:nvSpPr>
          <p:cNvPr id="6" name="Content Placeholder 5">
            <a:extLst>
              <a:ext uri="{FF2B5EF4-FFF2-40B4-BE49-F238E27FC236}">
                <a16:creationId xmlns:a16="http://schemas.microsoft.com/office/drawing/2014/main" id="{3F83508C-8BCE-D253-FEF0-401A234599AB}"/>
              </a:ext>
            </a:extLst>
          </p:cNvPr>
          <p:cNvSpPr>
            <a:spLocks noGrp="1"/>
          </p:cNvSpPr>
          <p:nvPr>
            <p:ph idx="1"/>
          </p:nvPr>
        </p:nvSpPr>
        <p:spPr/>
        <p:txBody>
          <a:bodyPr/>
          <a:lstStyle/>
          <a:p>
            <a:r>
              <a:rPr lang="en-CH" dirty="0"/>
              <a:t>U</a:t>
            </a:r>
            <a:r>
              <a:rPr lang="en-CH"/>
              <a:t>se </a:t>
            </a:r>
            <a:r>
              <a:rPr lang="en-CH" dirty="0"/>
              <a:t>memmap with NumPy (keep large array data on disk) </a:t>
            </a:r>
          </a:p>
          <a:p>
            <a:r>
              <a:rPr lang="en-CH" dirty="0"/>
              <a:t>HFD-5 (keep large array data on disk , block-order, example from geophysics project)</a:t>
            </a:r>
          </a:p>
          <a:p>
            <a:r>
              <a:rPr lang="en-CH" dirty="0"/>
              <a:t>blosc (compressed data) -&gt; maybe do not present, never seen anyone use it</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3760747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a:t>
            </a:fld>
            <a:endParaRPr lang="en-US"/>
          </a:p>
        </p:txBody>
      </p:sp>
    </p:spTree>
    <p:extLst>
      <p:ext uri="{BB962C8B-B14F-4D97-AF65-F5344CB8AC3E}">
        <p14:creationId xmlns:p14="http://schemas.microsoft.com/office/powerpoint/2010/main" val="1721259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HERE INSERT Tabular Data SLIDES</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2356265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32116362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43</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484932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44</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896854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45</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735093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46</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40188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47</a:t>
            </a:fld>
            <a:endParaRPr lang="en-US"/>
          </a:p>
        </p:txBody>
      </p:sp>
    </p:spTree>
    <p:extLst>
      <p:ext uri="{BB962C8B-B14F-4D97-AF65-F5344CB8AC3E}">
        <p14:creationId xmlns:p14="http://schemas.microsoft.com/office/powerpoint/2010/main" val="32630270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48</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5978952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850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lvl="1">
              <a:buFontTx/>
              <a:buChar char="-"/>
            </a:pPr>
            <a:endParaRPr lang="en-CH" dirty="0"/>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49</a:t>
            </a:fld>
            <a:endParaRPr lang="en-US"/>
          </a:p>
        </p:txBody>
      </p:sp>
    </p:spTree>
    <p:extLst>
      <p:ext uri="{BB962C8B-B14F-4D97-AF65-F5344CB8AC3E}">
        <p14:creationId xmlns:p14="http://schemas.microsoft.com/office/powerpoint/2010/main" val="822817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Hands-on (interactive)</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a:bodyPr>
          <a:lstStyle/>
          <a:p>
            <a:r>
              <a:rPr lang="en-US" dirty="0"/>
              <a:t>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Tree>
    <p:extLst>
      <p:ext uri="{BB962C8B-B14F-4D97-AF65-F5344CB8AC3E}">
        <p14:creationId xmlns:p14="http://schemas.microsoft.com/office/powerpoint/2010/main" val="1069534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50</a:t>
            </a:fld>
            <a:endParaRPr lang="en-US"/>
          </a:p>
        </p:txBody>
      </p:sp>
    </p:spTree>
    <p:extLst>
      <p:ext uri="{BB962C8B-B14F-4D97-AF65-F5344CB8AC3E}">
        <p14:creationId xmlns:p14="http://schemas.microsoft.com/office/powerpoint/2010/main" val="29450429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51</a:t>
            </a:fld>
            <a:endParaRPr lang="en-US"/>
          </a:p>
        </p:txBody>
      </p:sp>
    </p:spTree>
    <p:extLst>
      <p:ext uri="{BB962C8B-B14F-4D97-AF65-F5344CB8AC3E}">
        <p14:creationId xmlns:p14="http://schemas.microsoft.com/office/powerpoint/2010/main" val="1328640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CH" sz="3600" dirty="0"/>
              <a:t>How do we think about scaling in performance in data structures? Or in algorithms in general</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a:xfrm>
            <a:off x="838200" y="1340768"/>
            <a:ext cx="10515600" cy="5256584"/>
          </a:xfrm>
        </p:spPr>
        <p:txBody>
          <a:bodyPr>
            <a:normAutofit/>
          </a:bodyPr>
          <a:lstStyle/>
          <a:p>
            <a:r>
              <a:rPr lang="en-CH" sz="2400" dirty="0"/>
              <a:t>You developed your code on a small data set, how is it going to scale to the complete data set?</a:t>
            </a:r>
          </a:p>
          <a:p>
            <a:r>
              <a:rPr lang="en-CH" sz="2400" dirty="0"/>
              <a:t>What counts is how the computing time scales as the data becomes larger! That’s by far the dominating factor. We’re interested in order of magnitude.</a:t>
            </a:r>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6</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1197377917"/>
              </p:ext>
            </p:extLst>
          </p:nvPr>
        </p:nvGraphicFramePr>
        <p:xfrm>
          <a:off x="1919536" y="3716267"/>
          <a:ext cx="988152" cy="975360"/>
        </p:xfrm>
        <a:graphic>
          <a:graphicData uri="http://schemas.openxmlformats.org/drawingml/2006/table">
            <a:tbl>
              <a:tblPr firstRow="1" bandRow="1">
                <a:tableStyleId>{5C22544A-7EE6-4342-B048-85BDC9FD1C3A}</a:tableStyleId>
              </a:tblPr>
              <a:tblGrid>
                <a:gridCol w="329384">
                  <a:extLst>
                    <a:ext uri="{9D8B030D-6E8A-4147-A177-3AD203B41FA5}">
                      <a16:colId xmlns:a16="http://schemas.microsoft.com/office/drawing/2014/main" val="271409997"/>
                    </a:ext>
                  </a:extLst>
                </a:gridCol>
                <a:gridCol w="329384">
                  <a:extLst>
                    <a:ext uri="{9D8B030D-6E8A-4147-A177-3AD203B41FA5}">
                      <a16:colId xmlns:a16="http://schemas.microsoft.com/office/drawing/2014/main" val="3628711874"/>
                    </a:ext>
                  </a:extLst>
                </a:gridCol>
                <a:gridCol w="329384">
                  <a:extLst>
                    <a:ext uri="{9D8B030D-6E8A-4147-A177-3AD203B41FA5}">
                      <a16:colId xmlns:a16="http://schemas.microsoft.com/office/drawing/2014/main" val="418691767"/>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3760315672"/>
              </p:ext>
            </p:extLst>
          </p:nvPr>
        </p:nvGraphicFramePr>
        <p:xfrm>
          <a:off x="5561108" y="3429000"/>
          <a:ext cx="5184583" cy="1950720"/>
        </p:xfrm>
        <a:graphic>
          <a:graphicData uri="http://schemas.openxmlformats.org/drawingml/2006/table">
            <a:tbl>
              <a:tblPr firstRow="1" bandRow="1">
                <a:tableStyleId>{5C22544A-7EE6-4342-B048-85BDC9FD1C3A}</a:tableStyleId>
              </a:tblPr>
              <a:tblGrid>
                <a:gridCol w="359399">
                  <a:extLst>
                    <a:ext uri="{9D8B030D-6E8A-4147-A177-3AD203B41FA5}">
                      <a16:colId xmlns:a16="http://schemas.microsoft.com/office/drawing/2014/main" val="271409997"/>
                    </a:ext>
                  </a:extLst>
                </a:gridCol>
                <a:gridCol w="344656">
                  <a:extLst>
                    <a:ext uri="{9D8B030D-6E8A-4147-A177-3AD203B41FA5}">
                      <a16:colId xmlns:a16="http://schemas.microsoft.com/office/drawing/2014/main" val="3628711874"/>
                    </a:ext>
                  </a:extLst>
                </a:gridCol>
                <a:gridCol w="344656">
                  <a:extLst>
                    <a:ext uri="{9D8B030D-6E8A-4147-A177-3AD203B41FA5}">
                      <a16:colId xmlns:a16="http://schemas.microsoft.com/office/drawing/2014/main" val="418691767"/>
                    </a:ext>
                  </a:extLst>
                </a:gridCol>
                <a:gridCol w="344656">
                  <a:extLst>
                    <a:ext uri="{9D8B030D-6E8A-4147-A177-3AD203B41FA5}">
                      <a16:colId xmlns:a16="http://schemas.microsoft.com/office/drawing/2014/main" val="3545934758"/>
                    </a:ext>
                  </a:extLst>
                </a:gridCol>
                <a:gridCol w="344656">
                  <a:extLst>
                    <a:ext uri="{9D8B030D-6E8A-4147-A177-3AD203B41FA5}">
                      <a16:colId xmlns:a16="http://schemas.microsoft.com/office/drawing/2014/main" val="3047711499"/>
                    </a:ext>
                  </a:extLst>
                </a:gridCol>
                <a:gridCol w="344656">
                  <a:extLst>
                    <a:ext uri="{9D8B030D-6E8A-4147-A177-3AD203B41FA5}">
                      <a16:colId xmlns:a16="http://schemas.microsoft.com/office/drawing/2014/main" val="3472330921"/>
                    </a:ext>
                  </a:extLst>
                </a:gridCol>
                <a:gridCol w="344656">
                  <a:extLst>
                    <a:ext uri="{9D8B030D-6E8A-4147-A177-3AD203B41FA5}">
                      <a16:colId xmlns:a16="http://schemas.microsoft.com/office/drawing/2014/main" val="1921929230"/>
                    </a:ext>
                  </a:extLst>
                </a:gridCol>
                <a:gridCol w="344656">
                  <a:extLst>
                    <a:ext uri="{9D8B030D-6E8A-4147-A177-3AD203B41FA5}">
                      <a16:colId xmlns:a16="http://schemas.microsoft.com/office/drawing/2014/main" val="1391632754"/>
                    </a:ext>
                  </a:extLst>
                </a:gridCol>
                <a:gridCol w="344656">
                  <a:extLst>
                    <a:ext uri="{9D8B030D-6E8A-4147-A177-3AD203B41FA5}">
                      <a16:colId xmlns:a16="http://schemas.microsoft.com/office/drawing/2014/main" val="3428786151"/>
                    </a:ext>
                  </a:extLst>
                </a:gridCol>
                <a:gridCol w="344656">
                  <a:extLst>
                    <a:ext uri="{9D8B030D-6E8A-4147-A177-3AD203B41FA5}">
                      <a16:colId xmlns:a16="http://schemas.microsoft.com/office/drawing/2014/main" val="1694490787"/>
                    </a:ext>
                  </a:extLst>
                </a:gridCol>
                <a:gridCol w="344656">
                  <a:extLst>
                    <a:ext uri="{9D8B030D-6E8A-4147-A177-3AD203B41FA5}">
                      <a16:colId xmlns:a16="http://schemas.microsoft.com/office/drawing/2014/main" val="3706367088"/>
                    </a:ext>
                  </a:extLst>
                </a:gridCol>
                <a:gridCol w="344656">
                  <a:extLst>
                    <a:ext uri="{9D8B030D-6E8A-4147-A177-3AD203B41FA5}">
                      <a16:colId xmlns:a16="http://schemas.microsoft.com/office/drawing/2014/main" val="828271367"/>
                    </a:ext>
                  </a:extLst>
                </a:gridCol>
                <a:gridCol w="344656">
                  <a:extLst>
                    <a:ext uri="{9D8B030D-6E8A-4147-A177-3AD203B41FA5}">
                      <a16:colId xmlns:a16="http://schemas.microsoft.com/office/drawing/2014/main" val="434137152"/>
                    </a:ext>
                  </a:extLst>
                </a:gridCol>
                <a:gridCol w="344656">
                  <a:extLst>
                    <a:ext uri="{9D8B030D-6E8A-4147-A177-3AD203B41FA5}">
                      <a16:colId xmlns:a16="http://schemas.microsoft.com/office/drawing/2014/main" val="3268435576"/>
                    </a:ext>
                  </a:extLst>
                </a:gridCol>
                <a:gridCol w="344656">
                  <a:extLst>
                    <a:ext uri="{9D8B030D-6E8A-4147-A177-3AD203B41FA5}">
                      <a16:colId xmlns:a16="http://schemas.microsoft.com/office/drawing/2014/main" val="19851295"/>
                    </a:ext>
                  </a:extLst>
                </a:gridCol>
              </a:tblGrid>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325120">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600" dirty="0"/>
                    </a:p>
                  </a:txBody>
                  <a:tcPr marL="81280" marR="81280" marT="40640" marB="4064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776531" y="5580070"/>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650525" y="5580070"/>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695400" y="2905780"/>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6832600" y="2905780"/>
            <a:ext cx="2652533" cy="523220"/>
          </a:xfrm>
          <a:prstGeom prst="rect">
            <a:avLst/>
          </a:prstGeom>
          <a:noFill/>
        </p:spPr>
        <p:txBody>
          <a:bodyPr wrap="square">
            <a:spAutoFit/>
          </a:bodyPr>
          <a:lstStyle/>
          <a:p>
            <a:pPr algn="ctr"/>
            <a:r>
              <a:rPr lang="en-CH" sz="2800" b="1" dirty="0"/>
              <a:t>Real data</a:t>
            </a:r>
          </a:p>
        </p:txBody>
      </p:sp>
    </p:spTree>
    <p:extLst>
      <p:ext uri="{BB962C8B-B14F-4D97-AF65-F5344CB8AC3E}">
        <p14:creationId xmlns:p14="http://schemas.microsoft.com/office/powerpoint/2010/main" val="162134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7</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206583649"/>
              </p:ext>
            </p:extLst>
          </p:nvPr>
        </p:nvGraphicFramePr>
        <p:xfrm>
          <a:off x="751384" y="1258760"/>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419521">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125436" y="2276872"/>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
        <p:nvSpPr>
          <p:cNvPr id="7" name="TextBox 6">
            <a:extLst>
              <a:ext uri="{FF2B5EF4-FFF2-40B4-BE49-F238E27FC236}">
                <a16:creationId xmlns:a16="http://schemas.microsoft.com/office/drawing/2014/main" id="{8AD299C8-4C81-6569-56D0-816505668617}"/>
              </a:ext>
            </a:extLst>
          </p:cNvPr>
          <p:cNvSpPr txBox="1"/>
          <p:nvPr/>
        </p:nvSpPr>
        <p:spPr>
          <a:xfrm>
            <a:off x="2351584" y="4884715"/>
            <a:ext cx="3200400" cy="646331"/>
          </a:xfrm>
          <a:prstGeom prst="rect">
            <a:avLst/>
          </a:prstGeom>
          <a:solidFill>
            <a:srgbClr val="00B0F0"/>
          </a:solidFill>
        </p:spPr>
        <p:txBody>
          <a:bodyPr wrap="square" rtlCol="0">
            <a:spAutoFit/>
          </a:bodyPr>
          <a:lstStyle/>
          <a:p>
            <a:r>
              <a:rPr lang="en-CH" dirty="0"/>
              <a:t>VM: add plot with scaling for all of the Big-O classes above </a:t>
            </a:r>
          </a:p>
        </p:txBody>
      </p:sp>
      <p:grpSp>
        <p:nvGrpSpPr>
          <p:cNvPr id="13" name="Group 12">
            <a:extLst>
              <a:ext uri="{FF2B5EF4-FFF2-40B4-BE49-F238E27FC236}">
                <a16:creationId xmlns:a16="http://schemas.microsoft.com/office/drawing/2014/main" id="{3048D5B5-53D1-367C-C52C-CEAFB6D627A0}"/>
              </a:ext>
            </a:extLst>
          </p:cNvPr>
          <p:cNvGrpSpPr/>
          <p:nvPr/>
        </p:nvGrpSpPr>
        <p:grpSpPr>
          <a:xfrm>
            <a:off x="6640018" y="4140481"/>
            <a:ext cx="2743200" cy="2189042"/>
            <a:chOff x="6149528" y="3830959"/>
            <a:chExt cx="2118386" cy="1690448"/>
          </a:xfrm>
        </p:grpSpPr>
        <p:pic>
          <p:nvPicPr>
            <p:cNvPr id="10" name="Picture 9" descr="A graph on a piece of paper&#10;&#10;Description automatically generated">
              <a:extLst>
                <a:ext uri="{FF2B5EF4-FFF2-40B4-BE49-F238E27FC236}">
                  <a16:creationId xmlns:a16="http://schemas.microsoft.com/office/drawing/2014/main" id="{D024DE91-281E-6842-71C8-D5C269FD2AB3}"/>
                </a:ext>
              </a:extLst>
            </p:cNvPr>
            <p:cNvPicPr>
              <a:picLocks noChangeAspect="1"/>
            </p:cNvPicPr>
            <p:nvPr/>
          </p:nvPicPr>
          <p:blipFill rotWithShape="1">
            <a:blip r:embed="rId2">
              <a:biLevel thresh="75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6363497" y="3616990"/>
              <a:ext cx="1690448" cy="2118386"/>
            </a:xfrm>
            <a:prstGeom prst="rect">
              <a:avLst/>
            </a:prstGeom>
            <a:solidFill>
              <a:schemeClr val="accent6">
                <a:lumMod val="40000"/>
                <a:lumOff val="60000"/>
              </a:schemeClr>
            </a:solidFill>
          </p:spPr>
        </p:pic>
        <p:sp>
          <p:nvSpPr>
            <p:cNvPr id="11" name="Rectangle 10">
              <a:extLst>
                <a:ext uri="{FF2B5EF4-FFF2-40B4-BE49-F238E27FC236}">
                  <a16:creationId xmlns:a16="http://schemas.microsoft.com/office/drawing/2014/main" id="{258A1920-88E8-39B6-E9B1-24D72D239DEF}"/>
                </a:ext>
              </a:extLst>
            </p:cNvPr>
            <p:cNvSpPr/>
            <p:nvPr/>
          </p:nvSpPr>
          <p:spPr>
            <a:xfrm>
              <a:off x="6744072" y="4365104"/>
              <a:ext cx="360040"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Rectangle 11">
              <a:extLst>
                <a:ext uri="{FF2B5EF4-FFF2-40B4-BE49-F238E27FC236}">
                  <a16:creationId xmlns:a16="http://schemas.microsoft.com/office/drawing/2014/main" id="{A412BB69-BA24-EB7F-244A-04CA85F82C4A}"/>
                </a:ext>
              </a:extLst>
            </p:cNvPr>
            <p:cNvSpPr/>
            <p:nvPr/>
          </p:nvSpPr>
          <p:spPr>
            <a:xfrm>
              <a:off x="7536160" y="4884715"/>
              <a:ext cx="731754" cy="311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spTree>
    <p:extLst>
      <p:ext uri="{BB962C8B-B14F-4D97-AF65-F5344CB8AC3E}">
        <p14:creationId xmlns:p14="http://schemas.microsoft.com/office/powerpoint/2010/main" val="28692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3249100698"/>
              </p:ext>
            </p:extLst>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Computing the distance between all pairs os elements in the list (double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8</a:t>
            </a:fld>
            <a:endParaRPr lang="en-US"/>
          </a:p>
        </p:txBody>
      </p:sp>
    </p:spTree>
    <p:extLst>
      <p:ext uri="{BB962C8B-B14F-4D97-AF65-F5344CB8AC3E}">
        <p14:creationId xmlns:p14="http://schemas.microsoft.com/office/powerpoint/2010/main" val="347964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10689232" cy="303784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 e.g. create a matrix with the difference of every pair of elements</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9</a:t>
            </a:fld>
            <a:endParaRPr lang="en-US"/>
          </a:p>
        </p:txBody>
      </p:sp>
      <p:sp>
        <p:nvSpPr>
          <p:cNvPr id="9" name="TextBox 8">
            <a:extLst>
              <a:ext uri="{FF2B5EF4-FFF2-40B4-BE49-F238E27FC236}">
                <a16:creationId xmlns:a16="http://schemas.microsoft.com/office/drawing/2014/main" id="{D3A269E5-2166-5D30-91B9-788EE0E95206}"/>
              </a:ext>
            </a:extLst>
          </p:cNvPr>
          <p:cNvSpPr txBox="1"/>
          <p:nvPr/>
        </p:nvSpPr>
        <p:spPr>
          <a:xfrm>
            <a:off x="1234852" y="4614533"/>
            <a:ext cx="9722296" cy="1200329"/>
          </a:xfrm>
          <a:prstGeom prst="rect">
            <a:avLst/>
          </a:prstGeom>
          <a:solidFill>
            <a:schemeClr val="accent6">
              <a:lumMod val="20000"/>
              <a:lumOff val="80000"/>
            </a:schemeClr>
          </a:solidFill>
        </p:spPr>
        <p:txBody>
          <a:bodyPr wrap="square">
            <a:spAutoFit/>
          </a:bodyPr>
          <a:lstStyle/>
          <a:p>
            <a:r>
              <a:rPr lang="en-CH" sz="2400" dirty="0"/>
              <a:t>Question: how does parallelization, or re-writing the code in a faster programming language, influence the performance?</a:t>
            </a:r>
          </a:p>
          <a:p>
            <a:r>
              <a:rPr lang="en-CH" sz="2400" dirty="0"/>
              <a:t>E.g. parallelize O(n^2) problem</a:t>
            </a:r>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5076198"/>
            <a:ext cx="3200400" cy="1477328"/>
          </a:xfrm>
          <a:prstGeom prst="rect">
            <a:avLst/>
          </a:prstGeom>
          <a:solidFill>
            <a:srgbClr val="FFFF00"/>
          </a:solidFill>
        </p:spPr>
        <p:txBody>
          <a:bodyPr wrap="square" rtlCol="0">
            <a:spAutoFit/>
          </a:bodyPr>
          <a:lstStyle/>
          <a:p>
            <a:r>
              <a:rPr lang="en-CH" dirty="0"/>
              <a:t>In general we need to distinguish between “fast” in absolute terms for a fixed problem size, and “fast” in the sense of how well it scales</a:t>
            </a:r>
          </a:p>
        </p:txBody>
      </p:sp>
    </p:spTree>
    <p:extLst>
      <p:ext uri="{BB962C8B-B14F-4D97-AF65-F5344CB8AC3E}">
        <p14:creationId xmlns:p14="http://schemas.microsoft.com/office/powerpoint/2010/main" val="1712473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98956</TotalTime>
  <Words>4095</Words>
  <Application>Microsoft Macintosh PowerPoint</Application>
  <PresentationFormat>Widescreen</PresentationFormat>
  <Paragraphs>850</Paragraphs>
  <Slides>51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-apple-system</vt:lpstr>
      <vt:lpstr>Arial</vt:lpstr>
      <vt:lpstr>Calibri</vt:lpstr>
      <vt:lpstr>Calibri Light</vt:lpstr>
      <vt:lpstr>Consolas</vt:lpstr>
      <vt:lpstr>Office Theme</vt:lpstr>
      <vt:lpstr>PowerPoint Presentation</vt:lpstr>
      <vt:lpstr>What are data structures?</vt:lpstr>
      <vt:lpstr>What problems do you encounter with data?</vt:lpstr>
      <vt:lpstr>All the data structures</vt:lpstr>
      <vt:lpstr>Hands-on (interactive)</vt:lpstr>
      <vt:lpstr>How do we think about scaling in performance in data structures? Or in algorithms in general</vt:lpstr>
      <vt:lpstr>How performance scales: big-O</vt:lpstr>
      <vt:lpstr>How performance scales: big-O</vt:lpstr>
      <vt:lpstr>How performance scales: big-O</vt:lpstr>
      <vt:lpstr>PowerPoint Presentation</vt:lpstr>
      <vt:lpstr>Example: Find common words</vt:lpstr>
      <vt:lpstr>Implementation with 2x for-loops</vt:lpstr>
      <vt:lpstr>Implementation with 2x for-loops</vt:lpstr>
      <vt:lpstr>Implementation with sorted lists</vt:lpstr>
      <vt:lpstr>Implementation with sorted lists</vt:lpstr>
      <vt:lpstr>Implementation with sets</vt:lpstr>
      <vt:lpstr>Implementation with sets</vt:lpstr>
      <vt:lpstr>Basic information about Python data structures </vt:lpstr>
      <vt:lpstr>Exercise</vt:lpstr>
      <vt:lpstr>NUMPY</vt:lpstr>
      <vt:lpstr>NumPy – huh, yeah – what’s it good for?</vt:lpstr>
      <vt:lpstr>Why are NumPy arrays efficient? </vt:lpstr>
      <vt:lpstr>NumPy’s memory efficiency</vt:lpstr>
      <vt:lpstr>PowerPoint Presentation</vt:lpstr>
      <vt:lpstr>PowerPoint Presentation</vt:lpstr>
      <vt:lpstr>PowerPoint Presentation</vt:lpstr>
      <vt:lpstr>PowerPoint Presentation</vt:lpstr>
      <vt:lpstr>PowerPoint Presentation</vt:lpstr>
      <vt:lpstr>Operations that only change the metadata return a view, otherwise a new memory block needs to be allocated and they return a copy</vt:lpstr>
      <vt:lpstr>Hands-on: view or copy? If view, how is the metadata changed?</vt:lpstr>
      <vt:lpstr>A special kind of view: broadcasting operations</vt:lpstr>
      <vt:lpstr>A special kind of view: broadcasting operations</vt:lpstr>
      <vt:lpstr>NumPy uses broadcasting to perform operation on arrays of different shape without having to allocate extra memory</vt:lpstr>
      <vt:lpstr>NumPy’s speed efficiency</vt:lpstr>
      <vt:lpstr>For loops in C</vt:lpstr>
      <vt:lpstr>Here list useful NumPy functions that help vectorize for-loop code</vt:lpstr>
      <vt:lpstr>Exercise: give python code with for-loops and ask them to vectorize</vt:lpstr>
      <vt:lpstr>Hands on: Connecting the dots with the computer architecture class</vt:lpstr>
      <vt:lpstr>Beyond memory (briefly, optional, probably skip)</vt:lpstr>
      <vt:lpstr>HERE INSERT Tabular Data SLIDES</vt:lpstr>
      <vt:lpstr>Thank you!</vt:lpstr>
      <vt:lpstr>PowerPoint Presentation</vt:lpstr>
      <vt:lpstr>Data class outline</vt:lpstr>
      <vt:lpstr>Goals (will be removed)</vt:lpstr>
      <vt:lpstr>PowerPoint Presentation</vt:lpstr>
      <vt:lpstr>Data types</vt:lpstr>
      <vt:lpstr>All the data structures</vt:lpstr>
      <vt:lpstr>Data structures</vt:lpstr>
      <vt:lpstr>Lists</vt:lpstr>
      <vt:lpstr>PowerPoint Presentation</vt:lpstr>
      <vt:lpstr>Dictionaries (“hashmap”)</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1376</cp:revision>
  <cp:lastPrinted>2017-08-28T05:46:03Z</cp:lastPrinted>
  <dcterms:created xsi:type="dcterms:W3CDTF">2010-10-01T16:09:12Z</dcterms:created>
  <dcterms:modified xsi:type="dcterms:W3CDTF">2024-08-09T11:54:50Z</dcterms:modified>
</cp:coreProperties>
</file>

<file path=docProps/thumbnail.jpeg>
</file>